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66" r:id="rId4"/>
    <p:sldId id="258" r:id="rId5"/>
    <p:sldId id="267" r:id="rId6"/>
    <p:sldId id="259" r:id="rId7"/>
    <p:sldId id="260" r:id="rId8"/>
    <p:sldId id="268" r:id="rId9"/>
    <p:sldId id="271" r:id="rId10"/>
    <p:sldId id="272" r:id="rId11"/>
    <p:sldId id="273" r:id="rId12"/>
    <p:sldId id="269" r:id="rId13"/>
    <p:sldId id="270" r:id="rId14"/>
    <p:sldId id="26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4"/>
    <p:restoredTop sz="94707"/>
  </p:normalViewPr>
  <p:slideViewPr>
    <p:cSldViewPr snapToGrid="0" snapToObjects="1">
      <p:cViewPr varScale="1">
        <p:scale>
          <a:sx n="85" d="100"/>
          <a:sy n="85" d="100"/>
        </p:scale>
        <p:origin x="19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2.tiff>
</file>

<file path=ppt/media/image3.tiff>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46C2E8-8043-A342-8682-0FCEE73E9E96}" type="datetimeFigureOut">
              <a:rPr lang="en-US" smtClean="0"/>
              <a:t>10/1/16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D436D4-BDE4-AA44-A20B-E7C5E78124D1}" type="slidenum">
              <a:rPr lang="en-US" smtClean="0"/>
              <a:t>‹#›</a:t>
            </a:fld>
            <a:endParaRPr lang="en-US"/>
          </a:p>
        </p:txBody>
      </p:sp>
    </p:spTree>
    <p:extLst>
      <p:ext uri="{BB962C8B-B14F-4D97-AF65-F5344CB8AC3E}">
        <p14:creationId xmlns:p14="http://schemas.microsoft.com/office/powerpoint/2010/main" val="1772026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time is tight just decrypt the last sentence</a:t>
            </a:r>
            <a:r>
              <a:rPr lang="en-US" baseline="0" dirty="0" smtClean="0"/>
              <a:t> as highlighted in </a:t>
            </a:r>
            <a:r>
              <a:rPr lang="en-US" baseline="0" dirty="0" smtClean="0"/>
              <a:t>green on </a:t>
            </a:r>
            <a:r>
              <a:rPr lang="en-US" baseline="0" dirty="0" smtClean="0"/>
              <a:t>this slide. Full decrypt is given on the next slide and formatted as words and sentences on the last.</a:t>
            </a:r>
            <a:endParaRPr lang="en-US" dirty="0"/>
          </a:p>
        </p:txBody>
      </p:sp>
      <p:sp>
        <p:nvSpPr>
          <p:cNvPr id="4" name="Slide Number Placeholder 3"/>
          <p:cNvSpPr>
            <a:spLocks noGrp="1"/>
          </p:cNvSpPr>
          <p:nvPr>
            <p:ph type="sldNum" sz="quarter" idx="10"/>
          </p:nvPr>
        </p:nvSpPr>
        <p:spPr/>
        <p:txBody>
          <a:bodyPr/>
          <a:lstStyle/>
          <a:p>
            <a:fld id="{11D436D4-BDE4-AA44-A20B-E7C5E78124D1}" type="slidenum">
              <a:rPr lang="en-US" smtClean="0"/>
              <a:t>9</a:t>
            </a:fld>
            <a:endParaRPr lang="en-US"/>
          </a:p>
        </p:txBody>
      </p:sp>
    </p:spTree>
    <p:extLst>
      <p:ext uri="{BB962C8B-B14F-4D97-AF65-F5344CB8AC3E}">
        <p14:creationId xmlns:p14="http://schemas.microsoft.com/office/powerpoint/2010/main" val="437888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Hunting for three letter patterns is hard</a:t>
            </a:r>
            <a:br>
              <a:rPr lang="en-US" dirty="0" smtClean="0"/>
            </a:br>
            <a:r>
              <a:rPr lang="en-US" dirty="0" smtClean="0"/>
              <a:t>it is much easier to count the frequency of single letters. In English the letter E is usually</a:t>
            </a:r>
            <a:r>
              <a:rPr lang="en-US" baseline="0" dirty="0" smtClean="0"/>
              <a:t> the most common. In this cipher text we see that M is the most common letter, so we guess that a shift by 8 has been used. We </a:t>
            </a:r>
            <a:r>
              <a:rPr lang="en-US" baseline="0" dirty="0" err="1" smtClean="0"/>
              <a:t>didn</a:t>
            </a:r>
            <a:r>
              <a:rPr lang="mr-IN" baseline="0" dirty="0" smtClean="0"/>
              <a:t>’</a:t>
            </a:r>
            <a:r>
              <a:rPr lang="en-US" baseline="0" dirty="0" smtClean="0"/>
              <a:t>t need to spot the three letter pattern BPM to do this.</a:t>
            </a:r>
            <a:endParaRPr lang="en-US" dirty="0"/>
          </a:p>
        </p:txBody>
      </p:sp>
      <p:sp>
        <p:nvSpPr>
          <p:cNvPr id="4" name="Slide Number Placeholder 3"/>
          <p:cNvSpPr>
            <a:spLocks noGrp="1"/>
          </p:cNvSpPr>
          <p:nvPr>
            <p:ph type="sldNum" sz="quarter" idx="10"/>
          </p:nvPr>
        </p:nvSpPr>
        <p:spPr/>
        <p:txBody>
          <a:bodyPr/>
          <a:lstStyle/>
          <a:p>
            <a:fld id="{11D436D4-BDE4-AA44-A20B-E7C5E78124D1}" type="slidenum">
              <a:rPr lang="en-US" smtClean="0"/>
              <a:t>14</a:t>
            </a:fld>
            <a:endParaRPr lang="en-US"/>
          </a:p>
        </p:txBody>
      </p:sp>
    </p:spTree>
    <p:extLst>
      <p:ext uri="{BB962C8B-B14F-4D97-AF65-F5344CB8AC3E}">
        <p14:creationId xmlns:p14="http://schemas.microsoft.com/office/powerpoint/2010/main" val="1154101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03FD640-4BFE-3544-A704-D584E021D10C}" type="datetimeFigureOut">
              <a:rPr lang="en-US" smtClean="0"/>
              <a:t>10/1/16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318309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03FD640-4BFE-3544-A704-D584E021D10C}" type="datetimeFigureOut">
              <a:rPr lang="en-US" smtClean="0"/>
              <a:t>10/1/16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276349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03FD640-4BFE-3544-A704-D584E021D10C}" type="datetimeFigureOut">
              <a:rPr lang="en-US" smtClean="0"/>
              <a:t>10/1/16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1753494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03FD640-4BFE-3544-A704-D584E021D10C}" type="datetimeFigureOut">
              <a:rPr lang="en-US" smtClean="0"/>
              <a:t>10/1/16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2460000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03FD640-4BFE-3544-A704-D584E021D10C}" type="datetimeFigureOut">
              <a:rPr lang="en-US" smtClean="0"/>
              <a:t>10/1/16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637953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03FD640-4BFE-3544-A704-D584E021D10C}" type="datetimeFigureOut">
              <a:rPr lang="en-US" smtClean="0"/>
              <a:t>10/1/16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1853453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03FD640-4BFE-3544-A704-D584E021D10C}" type="datetimeFigureOut">
              <a:rPr lang="en-US" smtClean="0"/>
              <a:t>10/1/16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17399016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03FD640-4BFE-3544-A704-D584E021D10C}" type="datetimeFigureOut">
              <a:rPr lang="en-US" smtClean="0"/>
              <a:t>10/1/16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241538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3FD640-4BFE-3544-A704-D584E021D10C}" type="datetimeFigureOut">
              <a:rPr lang="en-US" smtClean="0"/>
              <a:t>10/1/16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7862664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03FD640-4BFE-3544-A704-D584E021D10C}" type="datetimeFigureOut">
              <a:rPr lang="en-US" smtClean="0"/>
              <a:t>10/1/16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1313630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03FD640-4BFE-3544-A704-D584E021D10C}" type="datetimeFigureOut">
              <a:rPr lang="en-US" smtClean="0"/>
              <a:t>10/1/16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A8FDB0-28AA-8544-90CC-28EAE0CD9A9F}" type="slidenum">
              <a:rPr lang="en-US" smtClean="0"/>
              <a:t>‹#›</a:t>
            </a:fld>
            <a:endParaRPr lang="en-US"/>
          </a:p>
        </p:txBody>
      </p:sp>
    </p:spTree>
    <p:extLst>
      <p:ext uri="{BB962C8B-B14F-4D97-AF65-F5344CB8AC3E}">
        <p14:creationId xmlns:p14="http://schemas.microsoft.com/office/powerpoint/2010/main" val="206227538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3FD640-4BFE-3544-A704-D584E021D10C}" type="datetimeFigureOut">
              <a:rPr lang="en-US" smtClean="0"/>
              <a:t>10/1/16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A8FDB0-28AA-8544-90CC-28EAE0CD9A9F}" type="slidenum">
              <a:rPr lang="en-US" smtClean="0"/>
              <a:t>‹#›</a:t>
            </a:fld>
            <a:endParaRPr lang="en-US"/>
          </a:p>
        </p:txBody>
      </p:sp>
    </p:spTree>
    <p:extLst>
      <p:ext uri="{BB962C8B-B14F-4D97-AF65-F5344CB8AC3E}">
        <p14:creationId xmlns:p14="http://schemas.microsoft.com/office/powerpoint/2010/main" val="2808643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National Cipher Challenge</a:t>
            </a:r>
            <a:endParaRPr lang="en-US" dirty="0"/>
          </a:p>
        </p:txBody>
      </p:sp>
      <p:sp>
        <p:nvSpPr>
          <p:cNvPr id="3" name="Subtitle 2"/>
          <p:cNvSpPr>
            <a:spLocks noGrp="1"/>
          </p:cNvSpPr>
          <p:nvPr>
            <p:ph type="subTitle" idx="1"/>
          </p:nvPr>
        </p:nvSpPr>
        <p:spPr/>
        <p:txBody>
          <a:bodyPr>
            <a:normAutofit/>
          </a:bodyPr>
          <a:lstStyle/>
          <a:p>
            <a:r>
              <a:rPr lang="en-US" sz="3600" dirty="0" smtClean="0"/>
              <a:t>A beginner’s guide to codes and ciphers</a:t>
            </a:r>
          </a:p>
          <a:p>
            <a:r>
              <a:rPr lang="en-US" sz="3600" dirty="0" smtClean="0"/>
              <a:t>Part 2, </a:t>
            </a:r>
            <a:r>
              <a:rPr lang="en-US" sz="3600" smtClean="0"/>
              <a:t>frequency analysis</a:t>
            </a:r>
            <a:endParaRPr lang="en-US" sz="36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9940" y="138913"/>
            <a:ext cx="3888059" cy="983450"/>
          </a:xfrm>
          <a:prstGeom prst="rect">
            <a:avLst/>
          </a:prstGeom>
        </p:spPr>
      </p:pic>
    </p:spTree>
    <p:extLst>
      <p:ext uri="{BB962C8B-B14F-4D97-AF65-F5344CB8AC3E}">
        <p14:creationId xmlns:p14="http://schemas.microsoft.com/office/powerpoint/2010/main" val="4483884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524030" y="266622"/>
            <a:ext cx="11543051" cy="56435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GB" dirty="0">
                <a:solidFill>
                  <a:srgbClr val="FF0000"/>
                </a:solidFill>
                <a:latin typeface="Telegram-HPLHS" charset="0"/>
                <a:ea typeface="Telegram-HPLHS" charset="0"/>
                <a:cs typeface="Telegram-HPLHS" charset="0"/>
              </a:rPr>
              <a:t>SUETO NIUST HEBIOGRAPH EROFT HECAESARSD ESCRI BESJULIUSC AESAR SUSEOFACIP HERIN HISLETTERS TOTHE ORATORCICE ROWIT HWHOMHEWAS PLANN INGANDPLOT TINGI NTHEDYINGD AYSOF THEROMANRE PUBLI CIFHECAESA RHADA NYTHINGCON FIDEN TIALTOSAYH EWROT EITINCIPHE RTHAT ISBYSOCHAN GINGT HEORDEROFT HELET TERSOFTHEA LPHAB ETTHATNOTA WORDC OULDBEMADE OUTIF ANYONEWISH ESTOD ECIPHERTHE SEAND GETATTHEIR MEANI NGHEMUSTSU BSTIT UTETHEFOUR THLET TEROFTHEAL PHABE TNAMELYDFO RAAND SOWITHTHEO THERS INOTHERWOR DS</a:t>
            </a:r>
            <a:r>
              <a:rPr lang="en-GB" dirty="0">
                <a:solidFill>
                  <a:schemeClr val="accent6">
                    <a:lumMod val="75000"/>
                  </a:schemeClr>
                </a:solidFill>
                <a:latin typeface="Telegram-HPLHS" charset="0"/>
                <a:ea typeface="Telegram-HPLHS" charset="0"/>
                <a:cs typeface="Telegram-HPLHS" charset="0"/>
              </a:rPr>
              <a:t>CAE SARUSEDALE TTERB YLETTERTRA NSLAT IONTOENCRY PTHIS MESSA GES</a:t>
            </a:r>
          </a:p>
        </p:txBody>
      </p:sp>
    </p:spTree>
    <p:extLst>
      <p:ext uri="{BB962C8B-B14F-4D97-AF65-F5344CB8AC3E}">
        <p14:creationId xmlns:p14="http://schemas.microsoft.com/office/powerpoint/2010/main" val="1639563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524030" y="266622"/>
            <a:ext cx="11543051" cy="56435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GB" dirty="0" smtClean="0">
                <a:solidFill>
                  <a:srgbClr val="FF0000"/>
                </a:solidFill>
                <a:latin typeface="Telegram-HPLHS" charset="0"/>
                <a:ea typeface="Telegram-HPLHS" charset="0"/>
                <a:cs typeface="Telegram-HPLHS" charset="0"/>
              </a:rPr>
              <a:t>SUETONIUS THE BIOGRAPHER OF THE CAESARS DESCRIBES JULIUS CAESAR’S USE OF A CIPHER IN HIS LETTERS TO THE ORATOR CICERO WITH WHOM HE WAS PLANNING AND PLOTTING IN THE DYING DAYS OF THE ROMAN REPUBLIC. IF HE, CAESAR HAD ANYTHING CONFIDENTIAL TO SAY HE WROTE IT IN CIPHER, THAT IS, BY SO CHANGING THE ORDER OF THE LETTERS OF THE ALPHABET THAT NOT A WORD COULD BE MADE OUT. IF ANYONE WISHES TO DECIPHER THESE AND GET AT THEIR MEANING HE MUST SUBSTITUTE THE FOURTH LETTER OF THE ALPHABET NAMELY D FOR A AND SO WITH THE OTHERS. IN OTHER WORDS CAESAR USED A LETTER BY LETTER TRANSLATION TO ENCRYPT HIS MESSAGES.</a:t>
            </a:r>
            <a:endParaRPr lang="en-GB" dirty="0">
              <a:solidFill>
                <a:srgbClr val="FF0000"/>
              </a:solidFill>
              <a:latin typeface="Telegram-HPLHS" charset="0"/>
              <a:ea typeface="Telegram-HPLHS" charset="0"/>
              <a:cs typeface="Telegram-HPLHS" charset="0"/>
            </a:endParaRPr>
          </a:p>
        </p:txBody>
      </p:sp>
    </p:spTree>
    <p:extLst>
      <p:ext uri="{BB962C8B-B14F-4D97-AF65-F5344CB8AC3E}">
        <p14:creationId xmlns:p14="http://schemas.microsoft.com/office/powerpoint/2010/main" val="1784078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Caesar shift cipher has a fundamental flaw </a:t>
            </a:r>
            <a:r>
              <a:rPr lang="mr-IN" dirty="0" smtClean="0"/>
              <a:t>…</a:t>
            </a:r>
            <a:r>
              <a:rPr lang="en-GB" dirty="0" smtClean="0"/>
              <a:t>..</a:t>
            </a:r>
            <a:endParaRPr lang="en-US" dirty="0"/>
          </a:p>
        </p:txBody>
      </p:sp>
      <p:sp>
        <p:nvSpPr>
          <p:cNvPr id="5" name="Title 1"/>
          <p:cNvSpPr txBox="1">
            <a:spLocks/>
          </p:cNvSpPr>
          <p:nvPr/>
        </p:nvSpPr>
        <p:spPr>
          <a:xfrm>
            <a:off x="838200" y="525700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mr-IN" dirty="0" smtClean="0"/>
              <a:t>…</a:t>
            </a:r>
            <a:r>
              <a:rPr lang="en-GB" dirty="0" smtClean="0"/>
              <a:t> </a:t>
            </a:r>
            <a:r>
              <a:rPr lang="en-US" dirty="0"/>
              <a:t>w</a:t>
            </a:r>
            <a:r>
              <a:rPr lang="en-US" dirty="0" smtClean="0"/>
              <a:t>e </a:t>
            </a:r>
            <a:r>
              <a:rPr lang="en-US" dirty="0"/>
              <a:t>only need to know one letter to decide which Caesar shift cipher has been </a:t>
            </a:r>
            <a:r>
              <a:rPr lang="en-US" dirty="0" smtClean="0"/>
              <a:t>used.</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5720" y="1027906"/>
            <a:ext cx="5295900" cy="4229100"/>
          </a:xfrm>
          <a:prstGeom prst="rect">
            <a:avLst/>
          </a:prstGeom>
        </p:spPr>
      </p:pic>
    </p:spTree>
    <p:extLst>
      <p:ext uri="{BB962C8B-B14F-4D97-AF65-F5344CB8AC3E}">
        <p14:creationId xmlns:p14="http://schemas.microsoft.com/office/powerpoint/2010/main" val="17739517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124885"/>
          </a:xfrm>
        </p:spPr>
        <p:txBody>
          <a:bodyPr>
            <a:normAutofit fontScale="90000"/>
          </a:bodyPr>
          <a:lstStyle/>
          <a:p>
            <a:r>
              <a:rPr lang="en-US" dirty="0" smtClean="0"/>
              <a:t>The cipher has only 26 different keys, which makes it easy to break by frequency analysis (the smart way) or by brute force.</a:t>
            </a:r>
            <a:br>
              <a:rPr lang="en-US" dirty="0" smtClean="0"/>
            </a:br>
            <a:r>
              <a:rPr lang="en-US" dirty="0"/>
              <a:t/>
            </a:r>
            <a:br>
              <a:rPr lang="en-US" dirty="0"/>
            </a:br>
            <a:r>
              <a:rPr lang="en-US" dirty="0" smtClean="0"/>
              <a:t>If we want to beat the hackers then we need some stronger ciphers with more keys, but that is another lesson.</a:t>
            </a:r>
            <a:br>
              <a:rPr lang="en-US" dirty="0" smtClean="0"/>
            </a:br>
            <a:r>
              <a:rPr lang="en-US" dirty="0"/>
              <a:t/>
            </a:r>
            <a:br>
              <a:rPr lang="en-US" dirty="0"/>
            </a:br>
            <a:r>
              <a:rPr lang="en-US" dirty="0" smtClean="0"/>
              <a:t>Before that we should probably finish </a:t>
            </a:r>
            <a:r>
              <a:rPr lang="en-US" dirty="0" err="1" smtClean="0"/>
              <a:t>analysing</a:t>
            </a:r>
            <a:r>
              <a:rPr lang="en-US" dirty="0" smtClean="0"/>
              <a:t> this one.</a:t>
            </a:r>
            <a:endParaRPr lang="en-US" dirty="0"/>
          </a:p>
        </p:txBody>
      </p:sp>
    </p:spTree>
    <p:extLst>
      <p:ext uri="{BB962C8B-B14F-4D97-AF65-F5344CB8AC3E}">
        <p14:creationId xmlns:p14="http://schemas.microsoft.com/office/powerpoint/2010/main" val="1549169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24030" y="266622"/>
            <a:ext cx="11543051" cy="5643524"/>
          </a:xfrm>
        </p:spPr>
        <p:txBody>
          <a:bodyPr>
            <a:noAutofit/>
          </a:bodyPr>
          <a:lstStyle/>
          <a:p>
            <a:pPr marL="0" indent="0">
              <a:buNone/>
            </a:pPr>
            <a:r>
              <a:rPr lang="en-GB" dirty="0">
                <a:latin typeface="Telegram-HPLHS" charset="0"/>
                <a:ea typeface="Telegram-HPLHS" charset="0"/>
                <a:cs typeface="Telegram-HPLHS" charset="0"/>
              </a:rPr>
              <a:t>AC</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BW VQCAB 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JQW OZIXP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ZWNB 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KI</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AIZAL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AKZQ J</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ARC TQCAK I</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AIZ ACA</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W NIKQX 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ZQV PQAT</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BB</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ZA BWBP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WZIBW ZKQK</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ZWEQB PEPWU 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EIA XTIVV QVOIV LXTWB BQVOQ VBP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L GQVOL IGAWN BP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ZW UIVZ</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XCJTQ KQNP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KI</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AI ZPILI VGBPQ VOKWV NQL</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V BQITB WAIGP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EZWB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QBQV KQXP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ZBPIB QAJGA WKPIV OQVOB 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WZL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ZWNB 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T</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B B</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ZAW NBP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I TXPIJ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BBPI BVWBI EWZLK WCTLJ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UIL</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WCBQN IVGWV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EQAP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ABWL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KQXP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ZBP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A</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IVL O</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BIB BP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QZ U</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IVQ VOP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U CABAC JABQB CB</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BP</a:t>
            </a:r>
            <a:r>
              <a:rPr lang="en-GB" dirty="0">
                <a:solidFill>
                  <a:srgbClr val="FF0000"/>
                </a:solidFill>
                <a:latin typeface="Telegram-HPLHS" charset="0"/>
                <a:ea typeface="Telegram-HPLHS" charset="0"/>
                <a:cs typeface="Telegram-HPLHS" charset="0"/>
              </a:rPr>
              <a:t>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NWCZ BPT</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B B</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ZWN BP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IT XPIJ</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BVIU</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TGLNW ZIIVL AWEQB PBP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W BP</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ZA QVWBP</a:t>
            </a:r>
            <a:r>
              <a:rPr lang="en-GB" dirty="0">
                <a:solidFill>
                  <a:srgbClr val="FF0000"/>
                </a:solidFill>
                <a:latin typeface="Telegram-HPLHS" charset="0"/>
                <a:ea typeface="Telegram-HPLHS" charset="0"/>
                <a:cs typeface="Telegram-HPLHS" charset="0"/>
              </a:rPr>
              <a:t>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ZEWZ LAKI</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AIZCA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LIT</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 BB</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ZJ GT</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BB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ZBZI VATIB QWVBW </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VKZG XBPQA U</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AAI O</a:t>
            </a:r>
            <a:r>
              <a:rPr lang="en-GB" dirty="0">
                <a:solidFill>
                  <a:schemeClr val="accent6">
                    <a:lumMod val="75000"/>
                  </a:schemeClr>
                </a:solidFill>
                <a:latin typeface="Telegram-HPLHS" charset="0"/>
                <a:ea typeface="Telegram-HPLHS" charset="0"/>
                <a:cs typeface="Telegram-HPLHS" charset="0"/>
              </a:rPr>
              <a:t>M</a:t>
            </a:r>
            <a:r>
              <a:rPr lang="en-GB" dirty="0">
                <a:latin typeface="Telegram-HPLHS" charset="0"/>
                <a:ea typeface="Telegram-HPLHS" charset="0"/>
                <a:cs typeface="Telegram-HPLHS" charset="0"/>
              </a:rPr>
              <a:t>A</a:t>
            </a:r>
          </a:p>
        </p:txBody>
      </p:sp>
      <p:graphicFrame>
        <p:nvGraphicFramePr>
          <p:cNvPr id="4" name="Table 3"/>
          <p:cNvGraphicFramePr>
            <a:graphicFrameLocks noGrp="1"/>
          </p:cNvGraphicFramePr>
          <p:nvPr>
            <p:extLst>
              <p:ext uri="{D42A27DB-BD31-4B8C-83A1-F6EECF244321}">
                <p14:modId xmlns:p14="http://schemas.microsoft.com/office/powerpoint/2010/main" val="1050680678"/>
              </p:ext>
            </p:extLst>
          </p:nvPr>
        </p:nvGraphicFramePr>
        <p:xfrm>
          <a:off x="1499594" y="5047528"/>
          <a:ext cx="10515596" cy="1513840"/>
        </p:xfrm>
        <a:graphic>
          <a:graphicData uri="http://schemas.openxmlformats.org/drawingml/2006/table">
            <a:tbl>
              <a:tblPr>
                <a:tableStyleId>{5C22544A-7EE6-4342-B048-85BDC9FD1C3A}</a:tableStyleId>
              </a:tblPr>
              <a:tblGrid>
                <a:gridCol w="808892"/>
                <a:gridCol w="808892"/>
                <a:gridCol w="808892"/>
                <a:gridCol w="808892"/>
                <a:gridCol w="808892"/>
                <a:gridCol w="808892"/>
                <a:gridCol w="808892"/>
                <a:gridCol w="808892"/>
                <a:gridCol w="808892"/>
                <a:gridCol w="808892"/>
                <a:gridCol w="808892"/>
                <a:gridCol w="808892"/>
                <a:gridCol w="808892"/>
              </a:tblGrid>
              <a:tr h="0">
                <a:tc>
                  <a:txBody>
                    <a:bodyPr/>
                    <a:lstStyle/>
                    <a:p>
                      <a:pPr algn="ctr" rtl="0" fontAlgn="b"/>
                      <a:r>
                        <a:rPr lang="en-US" sz="2400" b="0" i="0" u="none" strike="noStrike">
                          <a:solidFill>
                            <a:srgbClr val="000000"/>
                          </a:solidFill>
                          <a:effectLst/>
                          <a:latin typeface="Calibri" charset="0"/>
                        </a:rPr>
                        <a:t>A</a:t>
                      </a:r>
                    </a:p>
                  </a:txBody>
                  <a:tcPr marL="12700" marR="12700" marT="12700" marB="0" anchor="b"/>
                </a:tc>
                <a:tc>
                  <a:txBody>
                    <a:bodyPr/>
                    <a:lstStyle/>
                    <a:p>
                      <a:pPr algn="ctr" rtl="0" fontAlgn="b"/>
                      <a:r>
                        <a:rPr lang="en-US" sz="2400" b="0" i="0" u="none" strike="noStrike">
                          <a:solidFill>
                            <a:srgbClr val="000000"/>
                          </a:solidFill>
                          <a:effectLst/>
                          <a:latin typeface="Calibri" charset="0"/>
                        </a:rPr>
                        <a:t>B</a:t>
                      </a:r>
                    </a:p>
                  </a:txBody>
                  <a:tcPr marL="12700" marR="12700" marT="12700" marB="0" anchor="b"/>
                </a:tc>
                <a:tc>
                  <a:txBody>
                    <a:bodyPr/>
                    <a:lstStyle/>
                    <a:p>
                      <a:pPr algn="ctr" rtl="0" fontAlgn="b"/>
                      <a:r>
                        <a:rPr lang="en-US" sz="2400" b="0" i="0" u="none" strike="noStrike">
                          <a:solidFill>
                            <a:srgbClr val="000000"/>
                          </a:solidFill>
                          <a:effectLst/>
                          <a:latin typeface="Calibri" charset="0"/>
                        </a:rPr>
                        <a:t>C</a:t>
                      </a:r>
                    </a:p>
                  </a:txBody>
                  <a:tcPr marL="12700" marR="12700" marT="12700" marB="0" anchor="b"/>
                </a:tc>
                <a:tc>
                  <a:txBody>
                    <a:bodyPr/>
                    <a:lstStyle/>
                    <a:p>
                      <a:pPr algn="ctr" rtl="0" fontAlgn="b"/>
                      <a:r>
                        <a:rPr lang="en-US" sz="2400" b="0" i="0" u="none" strike="noStrike">
                          <a:solidFill>
                            <a:srgbClr val="000000"/>
                          </a:solidFill>
                          <a:effectLst/>
                          <a:latin typeface="Calibri" charset="0"/>
                        </a:rPr>
                        <a:t>D</a:t>
                      </a:r>
                    </a:p>
                  </a:txBody>
                  <a:tcPr marL="12700" marR="12700" marT="12700" marB="0" anchor="b"/>
                </a:tc>
                <a:tc>
                  <a:txBody>
                    <a:bodyPr/>
                    <a:lstStyle/>
                    <a:p>
                      <a:pPr algn="ctr" rtl="0" fontAlgn="b"/>
                      <a:r>
                        <a:rPr lang="en-US" sz="2400" b="0" i="0" u="none" strike="noStrike">
                          <a:solidFill>
                            <a:srgbClr val="000000"/>
                          </a:solidFill>
                          <a:effectLst/>
                          <a:latin typeface="Calibri" charset="0"/>
                        </a:rPr>
                        <a:t>E</a:t>
                      </a:r>
                    </a:p>
                  </a:txBody>
                  <a:tcPr marL="12700" marR="12700" marT="12700" marB="0" anchor="b"/>
                </a:tc>
                <a:tc>
                  <a:txBody>
                    <a:bodyPr/>
                    <a:lstStyle/>
                    <a:p>
                      <a:pPr algn="ctr" rtl="0" fontAlgn="b"/>
                      <a:r>
                        <a:rPr lang="en-US" sz="2400" b="0" i="0" u="none" strike="noStrike">
                          <a:solidFill>
                            <a:srgbClr val="000000"/>
                          </a:solidFill>
                          <a:effectLst/>
                          <a:latin typeface="Calibri" charset="0"/>
                        </a:rPr>
                        <a:t>F</a:t>
                      </a:r>
                    </a:p>
                  </a:txBody>
                  <a:tcPr marL="12700" marR="12700" marT="12700" marB="0" anchor="b"/>
                </a:tc>
                <a:tc>
                  <a:txBody>
                    <a:bodyPr/>
                    <a:lstStyle/>
                    <a:p>
                      <a:pPr algn="ctr" rtl="0" fontAlgn="b"/>
                      <a:r>
                        <a:rPr lang="en-US" sz="2400" b="0" i="0" u="none" strike="noStrike">
                          <a:solidFill>
                            <a:srgbClr val="000000"/>
                          </a:solidFill>
                          <a:effectLst/>
                          <a:latin typeface="Calibri" charset="0"/>
                        </a:rPr>
                        <a:t>G</a:t>
                      </a:r>
                    </a:p>
                  </a:txBody>
                  <a:tcPr marL="12700" marR="12700" marT="12700" marB="0" anchor="b"/>
                </a:tc>
                <a:tc>
                  <a:txBody>
                    <a:bodyPr/>
                    <a:lstStyle/>
                    <a:p>
                      <a:pPr algn="ctr" rtl="0" fontAlgn="b"/>
                      <a:r>
                        <a:rPr lang="en-US" sz="2400" b="0" i="0" u="none" strike="noStrike">
                          <a:solidFill>
                            <a:srgbClr val="000000"/>
                          </a:solidFill>
                          <a:effectLst/>
                          <a:latin typeface="Calibri" charset="0"/>
                        </a:rPr>
                        <a:t>H</a:t>
                      </a:r>
                    </a:p>
                  </a:txBody>
                  <a:tcPr marL="12700" marR="12700" marT="12700" marB="0" anchor="b"/>
                </a:tc>
                <a:tc>
                  <a:txBody>
                    <a:bodyPr/>
                    <a:lstStyle/>
                    <a:p>
                      <a:pPr algn="ctr" rtl="0" fontAlgn="b"/>
                      <a:r>
                        <a:rPr lang="en-US" sz="2400" b="0" i="0" u="none" strike="noStrike">
                          <a:solidFill>
                            <a:srgbClr val="000000"/>
                          </a:solidFill>
                          <a:effectLst/>
                          <a:latin typeface="Calibri" charset="0"/>
                        </a:rPr>
                        <a:t>I</a:t>
                      </a:r>
                    </a:p>
                  </a:txBody>
                  <a:tcPr marL="12700" marR="12700" marT="12700" marB="0" anchor="b"/>
                </a:tc>
                <a:tc>
                  <a:txBody>
                    <a:bodyPr/>
                    <a:lstStyle/>
                    <a:p>
                      <a:pPr algn="ctr" rtl="0" fontAlgn="b"/>
                      <a:r>
                        <a:rPr lang="en-US" sz="2400" b="0" i="0" u="none" strike="noStrike">
                          <a:solidFill>
                            <a:srgbClr val="000000"/>
                          </a:solidFill>
                          <a:effectLst/>
                          <a:latin typeface="Calibri" charset="0"/>
                        </a:rPr>
                        <a:t>J</a:t>
                      </a:r>
                    </a:p>
                  </a:txBody>
                  <a:tcPr marL="12700" marR="12700" marT="12700" marB="0" anchor="b"/>
                </a:tc>
                <a:tc>
                  <a:txBody>
                    <a:bodyPr/>
                    <a:lstStyle/>
                    <a:p>
                      <a:pPr algn="ctr" rtl="0" fontAlgn="b"/>
                      <a:r>
                        <a:rPr lang="en-US" sz="2400" b="0" i="0" u="none" strike="noStrike">
                          <a:solidFill>
                            <a:srgbClr val="000000"/>
                          </a:solidFill>
                          <a:effectLst/>
                          <a:latin typeface="Calibri" charset="0"/>
                        </a:rPr>
                        <a:t>K</a:t>
                      </a:r>
                    </a:p>
                  </a:txBody>
                  <a:tcPr marL="12700" marR="12700" marT="12700" marB="0" anchor="b"/>
                </a:tc>
                <a:tc>
                  <a:txBody>
                    <a:bodyPr/>
                    <a:lstStyle/>
                    <a:p>
                      <a:pPr algn="ctr" rtl="0" fontAlgn="b"/>
                      <a:r>
                        <a:rPr lang="en-US" sz="2400" b="0" i="0" u="none" strike="noStrike">
                          <a:solidFill>
                            <a:srgbClr val="000000"/>
                          </a:solidFill>
                          <a:effectLst/>
                          <a:latin typeface="Calibri" charset="0"/>
                        </a:rPr>
                        <a:t>L</a:t>
                      </a:r>
                    </a:p>
                  </a:txBody>
                  <a:tcPr marL="12700" marR="12700" marT="12700" marB="0" anchor="b"/>
                </a:tc>
                <a:tc>
                  <a:txBody>
                    <a:bodyPr/>
                    <a:lstStyle/>
                    <a:p>
                      <a:pPr algn="ctr" rtl="0" fontAlgn="b"/>
                      <a:r>
                        <a:rPr lang="en-US" sz="2400" b="0" i="0" u="none" strike="noStrike" dirty="0">
                          <a:solidFill>
                            <a:schemeClr val="accent6">
                              <a:lumMod val="75000"/>
                            </a:schemeClr>
                          </a:solidFill>
                          <a:effectLst/>
                          <a:latin typeface="Calibri" charset="0"/>
                        </a:rPr>
                        <a:t>M</a:t>
                      </a:r>
                    </a:p>
                  </a:txBody>
                  <a:tcPr marL="12700" marR="12700" marT="12700" marB="0" anchor="b"/>
                </a:tc>
              </a:tr>
              <a:tr h="199112">
                <a:tc>
                  <a:txBody>
                    <a:bodyPr/>
                    <a:lstStyle/>
                    <a:p>
                      <a:pPr algn="ctr" fontAlgn="b"/>
                      <a:r>
                        <a:rPr lang="en-US" sz="2400" b="0" i="0" u="none" strike="noStrike">
                          <a:solidFill>
                            <a:srgbClr val="000000"/>
                          </a:solidFill>
                          <a:effectLst/>
                          <a:latin typeface="Calibri" charset="0"/>
                        </a:rPr>
                        <a:t>35</a:t>
                      </a:r>
                    </a:p>
                  </a:txBody>
                  <a:tcPr marL="12700" marR="12700" marT="12700" marB="0" anchor="b"/>
                </a:tc>
                <a:tc>
                  <a:txBody>
                    <a:bodyPr/>
                    <a:lstStyle/>
                    <a:p>
                      <a:pPr algn="ctr" fontAlgn="b"/>
                      <a:r>
                        <a:rPr lang="ru-RU" sz="2400" b="0" i="0" u="none" strike="noStrike">
                          <a:solidFill>
                            <a:srgbClr val="000000"/>
                          </a:solidFill>
                          <a:effectLst/>
                          <a:latin typeface="Calibri" charset="0"/>
                        </a:rPr>
                        <a:t>57</a:t>
                      </a:r>
                    </a:p>
                  </a:txBody>
                  <a:tcPr marL="12700" marR="12700" marT="12700" marB="0" anchor="b"/>
                </a:tc>
                <a:tc>
                  <a:txBody>
                    <a:bodyPr/>
                    <a:lstStyle/>
                    <a:p>
                      <a:pPr algn="ctr" fontAlgn="b"/>
                      <a:r>
                        <a:rPr lang="is-IS" sz="2400" b="0" i="0" u="none" strike="noStrike">
                          <a:solidFill>
                            <a:srgbClr val="000000"/>
                          </a:solidFill>
                          <a:effectLst/>
                          <a:latin typeface="Calibri" charset="0"/>
                        </a:rPr>
                        <a:t>13</a:t>
                      </a:r>
                    </a:p>
                  </a:txBody>
                  <a:tcPr marL="12700" marR="12700" marT="12700" marB="0" anchor="b"/>
                </a:tc>
                <a:tc>
                  <a:txBody>
                    <a:bodyPr/>
                    <a:lstStyle/>
                    <a:p>
                      <a:pPr algn="ctr" fontAlgn="b"/>
                      <a:r>
                        <a:rPr lang="sk-SK" sz="2400" b="0" i="0" u="none" strike="noStrike">
                          <a:solidFill>
                            <a:srgbClr val="000000"/>
                          </a:solidFill>
                          <a:effectLst/>
                          <a:latin typeface="Calibri" charset="0"/>
                        </a:rPr>
                        <a:t> </a:t>
                      </a:r>
                    </a:p>
                  </a:txBody>
                  <a:tcPr marL="12700" marR="12700" marT="12700" marB="0" anchor="b"/>
                </a:tc>
                <a:tc>
                  <a:txBody>
                    <a:bodyPr/>
                    <a:lstStyle/>
                    <a:p>
                      <a:pPr algn="ctr" fontAlgn="b"/>
                      <a:r>
                        <a:rPr lang="en-US" sz="2400" b="0" i="0" u="none" strike="noStrike">
                          <a:solidFill>
                            <a:srgbClr val="000000"/>
                          </a:solidFill>
                          <a:effectLst/>
                          <a:latin typeface="Calibri" charset="0"/>
                        </a:rPr>
                        <a:t>8</a:t>
                      </a:r>
                    </a:p>
                  </a:txBody>
                  <a:tcPr marL="12700" marR="12700" marT="12700" marB="0" anchor="b"/>
                </a:tc>
                <a:tc>
                  <a:txBody>
                    <a:bodyPr/>
                    <a:lstStyle/>
                    <a:p>
                      <a:pPr algn="ctr" fontAlgn="b"/>
                      <a:r>
                        <a:rPr lang="sk-SK" sz="2400" b="0" i="0" u="none" strike="noStrike">
                          <a:solidFill>
                            <a:srgbClr val="000000"/>
                          </a:solidFill>
                          <a:effectLst/>
                          <a:latin typeface="Calibri" charset="0"/>
                        </a:rPr>
                        <a:t> </a:t>
                      </a:r>
                    </a:p>
                  </a:txBody>
                  <a:tcPr marL="12700" marR="12700" marT="12700" marB="0" anchor="b"/>
                </a:tc>
                <a:tc>
                  <a:txBody>
                    <a:bodyPr/>
                    <a:lstStyle/>
                    <a:p>
                      <a:pPr algn="ctr" fontAlgn="b"/>
                      <a:r>
                        <a:rPr lang="en-US" sz="2400" b="0" i="0" u="none" strike="noStrike">
                          <a:solidFill>
                            <a:srgbClr val="000000"/>
                          </a:solidFill>
                          <a:effectLst/>
                          <a:latin typeface="Calibri" charset="0"/>
                        </a:rPr>
                        <a:t>9</a:t>
                      </a:r>
                    </a:p>
                  </a:txBody>
                  <a:tcPr marL="12700" marR="12700" marT="12700" marB="0" anchor="b"/>
                </a:tc>
                <a:tc>
                  <a:txBody>
                    <a:bodyPr/>
                    <a:lstStyle/>
                    <a:p>
                      <a:pPr algn="ctr" fontAlgn="b"/>
                      <a:r>
                        <a:rPr lang="sk-SK" sz="2400" b="0" i="0" u="none" strike="noStrike">
                          <a:solidFill>
                            <a:srgbClr val="000000"/>
                          </a:solidFill>
                          <a:effectLst/>
                          <a:latin typeface="Calibri" charset="0"/>
                        </a:rPr>
                        <a:t> </a:t>
                      </a:r>
                    </a:p>
                  </a:txBody>
                  <a:tcPr marL="12700" marR="12700" marT="12700" marB="0" anchor="b"/>
                </a:tc>
                <a:tc>
                  <a:txBody>
                    <a:bodyPr/>
                    <a:lstStyle/>
                    <a:p>
                      <a:pPr algn="ctr" fontAlgn="b"/>
                      <a:r>
                        <a:rPr lang="en-US" sz="2400" b="0" i="0" u="none" strike="noStrike">
                          <a:solidFill>
                            <a:srgbClr val="000000"/>
                          </a:solidFill>
                          <a:effectLst/>
                          <a:latin typeface="Calibri" charset="0"/>
                        </a:rPr>
                        <a:t>40</a:t>
                      </a:r>
                    </a:p>
                  </a:txBody>
                  <a:tcPr marL="12700" marR="12700" marT="12700" marB="0" anchor="b"/>
                </a:tc>
                <a:tc>
                  <a:txBody>
                    <a:bodyPr/>
                    <a:lstStyle/>
                    <a:p>
                      <a:pPr algn="ctr" fontAlgn="b"/>
                      <a:r>
                        <a:rPr lang="en-US" sz="2400" b="0" i="0" u="none" strike="noStrike">
                          <a:solidFill>
                            <a:srgbClr val="000000"/>
                          </a:solidFill>
                          <a:effectLst/>
                          <a:latin typeface="Calibri" charset="0"/>
                        </a:rPr>
                        <a:t>9</a:t>
                      </a:r>
                    </a:p>
                  </a:txBody>
                  <a:tcPr marL="12700" marR="12700" marT="12700" marB="0" anchor="b"/>
                </a:tc>
                <a:tc>
                  <a:txBody>
                    <a:bodyPr/>
                    <a:lstStyle/>
                    <a:p>
                      <a:pPr algn="ctr" fontAlgn="b"/>
                      <a:r>
                        <a:rPr lang="en-US" sz="2400" b="0" i="0" u="none" strike="noStrike">
                          <a:solidFill>
                            <a:srgbClr val="000000"/>
                          </a:solidFill>
                          <a:effectLst/>
                          <a:latin typeface="Calibri" charset="0"/>
                        </a:rPr>
                        <a:t>15</a:t>
                      </a:r>
                    </a:p>
                  </a:txBody>
                  <a:tcPr marL="12700" marR="12700" marT="12700" marB="0" anchor="b"/>
                </a:tc>
                <a:tc>
                  <a:txBody>
                    <a:bodyPr/>
                    <a:lstStyle/>
                    <a:p>
                      <a:pPr algn="ctr" fontAlgn="b"/>
                      <a:r>
                        <a:rPr lang="en-US" sz="2400" b="0" i="0" u="none" strike="noStrike">
                          <a:solidFill>
                            <a:srgbClr val="000000"/>
                          </a:solidFill>
                          <a:effectLst/>
                          <a:latin typeface="Calibri" charset="0"/>
                        </a:rPr>
                        <a:t>16</a:t>
                      </a:r>
                    </a:p>
                  </a:txBody>
                  <a:tcPr marL="12700" marR="12700" marT="12700" marB="0" anchor="b"/>
                </a:tc>
                <a:tc>
                  <a:txBody>
                    <a:bodyPr/>
                    <a:lstStyle/>
                    <a:p>
                      <a:pPr algn="ctr" rtl="0" fontAlgn="b"/>
                      <a:r>
                        <a:rPr lang="is-IS" sz="2400" b="0" i="0" u="none" strike="noStrike" dirty="0">
                          <a:solidFill>
                            <a:schemeClr val="accent6">
                              <a:lumMod val="75000"/>
                            </a:schemeClr>
                          </a:solidFill>
                          <a:effectLst/>
                          <a:latin typeface="Calibri" charset="0"/>
                        </a:rPr>
                        <a:t>62</a:t>
                      </a:r>
                    </a:p>
                  </a:txBody>
                  <a:tcPr marL="12700" marR="12700" marT="12700" marB="0" anchor="b"/>
                </a:tc>
              </a:tr>
              <a:tr h="199112">
                <a:tc>
                  <a:txBody>
                    <a:bodyPr/>
                    <a:lstStyle/>
                    <a:p>
                      <a:pPr algn="ctr" rtl="0" fontAlgn="b"/>
                      <a:r>
                        <a:rPr lang="en-US" sz="2400" b="0" i="0" u="none" strike="noStrike">
                          <a:solidFill>
                            <a:srgbClr val="000000"/>
                          </a:solidFill>
                          <a:effectLst/>
                          <a:latin typeface="Calibri" charset="0"/>
                        </a:rPr>
                        <a:t>N</a:t>
                      </a:r>
                    </a:p>
                  </a:txBody>
                  <a:tcPr marL="12700" marR="12700" marT="12700" marB="0" anchor="b"/>
                </a:tc>
                <a:tc>
                  <a:txBody>
                    <a:bodyPr/>
                    <a:lstStyle/>
                    <a:p>
                      <a:pPr algn="ctr" rtl="0" fontAlgn="b"/>
                      <a:r>
                        <a:rPr lang="en-US" sz="2400" b="0" i="0" u="none" strike="noStrike">
                          <a:solidFill>
                            <a:srgbClr val="000000"/>
                          </a:solidFill>
                          <a:effectLst/>
                          <a:latin typeface="Calibri" charset="0"/>
                        </a:rPr>
                        <a:t>O</a:t>
                      </a:r>
                    </a:p>
                  </a:txBody>
                  <a:tcPr marL="12700" marR="12700" marT="12700" marB="0" anchor="b"/>
                </a:tc>
                <a:tc>
                  <a:txBody>
                    <a:bodyPr/>
                    <a:lstStyle/>
                    <a:p>
                      <a:pPr algn="ctr" rtl="0" fontAlgn="b"/>
                      <a:r>
                        <a:rPr lang="en-US" sz="2400" b="0" i="0" u="none" strike="noStrike">
                          <a:solidFill>
                            <a:srgbClr val="000000"/>
                          </a:solidFill>
                          <a:effectLst/>
                          <a:latin typeface="Calibri" charset="0"/>
                        </a:rPr>
                        <a:t>P</a:t>
                      </a:r>
                    </a:p>
                  </a:txBody>
                  <a:tcPr marL="12700" marR="12700" marT="12700" marB="0" anchor="b"/>
                </a:tc>
                <a:tc>
                  <a:txBody>
                    <a:bodyPr/>
                    <a:lstStyle/>
                    <a:p>
                      <a:pPr algn="ctr" rtl="0" fontAlgn="b"/>
                      <a:r>
                        <a:rPr lang="fr-FR" sz="2400" b="0" i="0" u="none" strike="noStrike">
                          <a:solidFill>
                            <a:srgbClr val="000000"/>
                          </a:solidFill>
                          <a:effectLst/>
                          <a:latin typeface="Calibri" charset="0"/>
                        </a:rPr>
                        <a:t>Q</a:t>
                      </a:r>
                    </a:p>
                  </a:txBody>
                  <a:tcPr marL="12700" marR="12700" marT="12700" marB="0" anchor="b"/>
                </a:tc>
                <a:tc>
                  <a:txBody>
                    <a:bodyPr/>
                    <a:lstStyle/>
                    <a:p>
                      <a:pPr algn="ctr" rtl="0" fontAlgn="b"/>
                      <a:r>
                        <a:rPr lang="en-US" sz="2400" b="0" i="0" u="none" strike="noStrike">
                          <a:solidFill>
                            <a:srgbClr val="000000"/>
                          </a:solidFill>
                          <a:effectLst/>
                          <a:latin typeface="Calibri" charset="0"/>
                        </a:rPr>
                        <a:t>R</a:t>
                      </a:r>
                    </a:p>
                  </a:txBody>
                  <a:tcPr marL="12700" marR="12700" marT="12700" marB="0" anchor="b"/>
                </a:tc>
                <a:tc>
                  <a:txBody>
                    <a:bodyPr/>
                    <a:lstStyle/>
                    <a:p>
                      <a:pPr algn="ctr" rtl="0" fontAlgn="b"/>
                      <a:r>
                        <a:rPr lang="en-US" sz="2400" b="0" i="0" u="none" strike="noStrike">
                          <a:solidFill>
                            <a:srgbClr val="000000"/>
                          </a:solidFill>
                          <a:effectLst/>
                          <a:latin typeface="Calibri" charset="0"/>
                        </a:rPr>
                        <a:t>S</a:t>
                      </a:r>
                    </a:p>
                  </a:txBody>
                  <a:tcPr marL="12700" marR="12700" marT="12700" marB="0" anchor="b"/>
                </a:tc>
                <a:tc>
                  <a:txBody>
                    <a:bodyPr/>
                    <a:lstStyle/>
                    <a:p>
                      <a:pPr algn="ctr" rtl="0" fontAlgn="b"/>
                      <a:r>
                        <a:rPr lang="en-US" sz="2400" b="0" i="0" u="none" strike="noStrike">
                          <a:solidFill>
                            <a:srgbClr val="000000"/>
                          </a:solidFill>
                          <a:effectLst/>
                          <a:latin typeface="Calibri" charset="0"/>
                        </a:rPr>
                        <a:t>T</a:t>
                      </a:r>
                    </a:p>
                  </a:txBody>
                  <a:tcPr marL="12700" marR="12700" marT="12700" marB="0" anchor="b"/>
                </a:tc>
                <a:tc>
                  <a:txBody>
                    <a:bodyPr/>
                    <a:lstStyle/>
                    <a:p>
                      <a:pPr algn="ctr" rtl="0" fontAlgn="b"/>
                      <a:r>
                        <a:rPr lang="en-US" sz="2400" b="0" i="0" u="none" strike="noStrike">
                          <a:solidFill>
                            <a:srgbClr val="000000"/>
                          </a:solidFill>
                          <a:effectLst/>
                          <a:latin typeface="Calibri" charset="0"/>
                        </a:rPr>
                        <a:t>U</a:t>
                      </a:r>
                    </a:p>
                  </a:txBody>
                  <a:tcPr marL="12700" marR="12700" marT="12700" marB="0" anchor="b"/>
                </a:tc>
                <a:tc>
                  <a:txBody>
                    <a:bodyPr/>
                    <a:lstStyle/>
                    <a:p>
                      <a:pPr algn="ctr" rtl="0" fontAlgn="b"/>
                      <a:r>
                        <a:rPr lang="en-US" sz="2400" b="0" i="0" u="none" strike="noStrike">
                          <a:solidFill>
                            <a:srgbClr val="000000"/>
                          </a:solidFill>
                          <a:effectLst/>
                          <a:latin typeface="Calibri" charset="0"/>
                        </a:rPr>
                        <a:t>V</a:t>
                      </a:r>
                    </a:p>
                  </a:txBody>
                  <a:tcPr marL="12700" marR="12700" marT="12700" marB="0" anchor="b"/>
                </a:tc>
                <a:tc>
                  <a:txBody>
                    <a:bodyPr/>
                    <a:lstStyle/>
                    <a:p>
                      <a:pPr algn="ctr" rtl="0" fontAlgn="b"/>
                      <a:r>
                        <a:rPr lang="en-US" sz="2400" b="0" i="0" u="none" strike="noStrike">
                          <a:solidFill>
                            <a:srgbClr val="000000"/>
                          </a:solidFill>
                          <a:effectLst/>
                          <a:latin typeface="Calibri" charset="0"/>
                        </a:rPr>
                        <a:t>W</a:t>
                      </a:r>
                    </a:p>
                  </a:txBody>
                  <a:tcPr marL="12700" marR="12700" marT="12700" marB="0" anchor="b"/>
                </a:tc>
                <a:tc>
                  <a:txBody>
                    <a:bodyPr/>
                    <a:lstStyle/>
                    <a:p>
                      <a:pPr algn="ctr" rtl="0" fontAlgn="b"/>
                      <a:r>
                        <a:rPr lang="en-US" sz="2400" b="0" i="0" u="none" strike="noStrike">
                          <a:solidFill>
                            <a:srgbClr val="000000"/>
                          </a:solidFill>
                          <a:effectLst/>
                          <a:latin typeface="Calibri" charset="0"/>
                        </a:rPr>
                        <a:t>X</a:t>
                      </a:r>
                    </a:p>
                  </a:txBody>
                  <a:tcPr marL="12700" marR="12700" marT="12700" marB="0" anchor="b"/>
                </a:tc>
                <a:tc>
                  <a:txBody>
                    <a:bodyPr/>
                    <a:lstStyle/>
                    <a:p>
                      <a:pPr algn="ctr" rtl="0" fontAlgn="b"/>
                      <a:r>
                        <a:rPr lang="tr-TR" sz="2400" b="0" i="0" u="none" strike="noStrike">
                          <a:solidFill>
                            <a:srgbClr val="000000"/>
                          </a:solidFill>
                          <a:effectLst/>
                          <a:latin typeface="Calibri" charset="0"/>
                        </a:rPr>
                        <a:t>Y</a:t>
                      </a:r>
                    </a:p>
                  </a:txBody>
                  <a:tcPr marL="12700" marR="12700" marT="12700" marB="0" anchor="b"/>
                </a:tc>
                <a:tc>
                  <a:txBody>
                    <a:bodyPr/>
                    <a:lstStyle/>
                    <a:p>
                      <a:pPr algn="ctr" rtl="0" fontAlgn="b"/>
                      <a:r>
                        <a:rPr lang="en-US" sz="2400" b="0" i="0" u="none" strike="noStrike">
                          <a:solidFill>
                            <a:srgbClr val="000000"/>
                          </a:solidFill>
                          <a:effectLst/>
                          <a:latin typeface="Calibri" charset="0"/>
                        </a:rPr>
                        <a:t>Z</a:t>
                      </a:r>
                    </a:p>
                  </a:txBody>
                  <a:tcPr marL="12700" marR="12700" marT="12700" marB="0" anchor="b"/>
                </a:tc>
              </a:tr>
              <a:tr h="211556">
                <a:tc>
                  <a:txBody>
                    <a:bodyPr/>
                    <a:lstStyle/>
                    <a:p>
                      <a:pPr algn="ctr" rtl="0" fontAlgn="b"/>
                      <a:r>
                        <a:rPr lang="cs-CZ" sz="2400" b="0" i="0" u="none" strike="noStrike">
                          <a:solidFill>
                            <a:srgbClr val="000000"/>
                          </a:solidFill>
                          <a:effectLst/>
                          <a:latin typeface="Calibri" charset="0"/>
                        </a:rPr>
                        <a:t>11</a:t>
                      </a:r>
                    </a:p>
                  </a:txBody>
                  <a:tcPr marL="12700" marR="12700" marT="12700" marB="0" anchor="b"/>
                </a:tc>
                <a:tc>
                  <a:txBody>
                    <a:bodyPr/>
                    <a:lstStyle/>
                    <a:p>
                      <a:pPr algn="ctr" rtl="0" fontAlgn="b"/>
                      <a:r>
                        <a:rPr lang="en-US" sz="2400" b="0" i="0" u="none" strike="noStrike">
                          <a:solidFill>
                            <a:srgbClr val="000000"/>
                          </a:solidFill>
                          <a:effectLst/>
                          <a:latin typeface="Calibri" charset="0"/>
                        </a:rPr>
                        <a:t>10</a:t>
                      </a:r>
                    </a:p>
                  </a:txBody>
                  <a:tcPr marL="12700" marR="12700" marT="12700" marB="0" anchor="b"/>
                </a:tc>
                <a:tc>
                  <a:txBody>
                    <a:bodyPr/>
                    <a:lstStyle/>
                    <a:p>
                      <a:pPr algn="ctr" rtl="0" fontAlgn="b"/>
                      <a:r>
                        <a:rPr lang="is-IS" sz="2400" b="0" i="0" u="none" strike="noStrike">
                          <a:solidFill>
                            <a:srgbClr val="000000"/>
                          </a:solidFill>
                          <a:effectLst/>
                          <a:latin typeface="Calibri" charset="0"/>
                        </a:rPr>
                        <a:t>37</a:t>
                      </a:r>
                    </a:p>
                  </a:txBody>
                  <a:tcPr marL="12700" marR="12700" marT="12700" marB="0" anchor="b"/>
                </a:tc>
                <a:tc>
                  <a:txBody>
                    <a:bodyPr/>
                    <a:lstStyle/>
                    <a:p>
                      <a:pPr algn="ctr" rtl="0" fontAlgn="b"/>
                      <a:r>
                        <a:rPr lang="en-US" sz="2400" b="0" i="0" u="none" strike="noStrike">
                          <a:solidFill>
                            <a:srgbClr val="000000"/>
                          </a:solidFill>
                          <a:effectLst/>
                          <a:latin typeface="Calibri" charset="0"/>
                        </a:rPr>
                        <a:t>33</a:t>
                      </a:r>
                    </a:p>
                  </a:txBody>
                  <a:tcPr marL="12700" marR="12700" marT="12700" marB="0" anchor="b"/>
                </a:tc>
                <a:tc>
                  <a:txBody>
                    <a:bodyPr/>
                    <a:lstStyle/>
                    <a:p>
                      <a:pPr algn="ctr" rtl="0" fontAlgn="b"/>
                      <a:r>
                        <a:rPr lang="en-US" sz="2400" b="0" i="0" u="none" strike="noStrike">
                          <a:solidFill>
                            <a:srgbClr val="000000"/>
                          </a:solidFill>
                          <a:effectLst/>
                          <a:latin typeface="Calibri" charset="0"/>
                        </a:rPr>
                        <a:t>1</a:t>
                      </a:r>
                    </a:p>
                  </a:txBody>
                  <a:tcPr marL="12700" marR="12700" marT="12700" marB="0" anchor="b"/>
                </a:tc>
                <a:tc>
                  <a:txBody>
                    <a:bodyPr/>
                    <a:lstStyle/>
                    <a:p>
                      <a:pPr algn="ctr" rtl="0" fontAlgn="b"/>
                      <a:r>
                        <a:rPr lang="sk-SK" sz="2400" b="0" i="0" u="none" strike="noStrike">
                          <a:solidFill>
                            <a:srgbClr val="000000"/>
                          </a:solidFill>
                          <a:effectLst/>
                          <a:latin typeface="Calibri" charset="0"/>
                        </a:rPr>
                        <a:t> </a:t>
                      </a:r>
                    </a:p>
                  </a:txBody>
                  <a:tcPr marL="12700" marR="12700" marT="12700" marB="0" anchor="b"/>
                </a:tc>
                <a:tc>
                  <a:txBody>
                    <a:bodyPr/>
                    <a:lstStyle/>
                    <a:p>
                      <a:pPr algn="ctr" rtl="0" fontAlgn="b"/>
                      <a:r>
                        <a:rPr lang="en-US" sz="2400" b="0" i="0" u="none" strike="noStrike">
                          <a:solidFill>
                            <a:srgbClr val="000000"/>
                          </a:solidFill>
                          <a:effectLst/>
                          <a:latin typeface="Calibri" charset="0"/>
                        </a:rPr>
                        <a:t>15</a:t>
                      </a:r>
                    </a:p>
                  </a:txBody>
                  <a:tcPr marL="12700" marR="12700" marT="12700" marB="0" anchor="b"/>
                </a:tc>
                <a:tc>
                  <a:txBody>
                    <a:bodyPr/>
                    <a:lstStyle/>
                    <a:p>
                      <a:pPr algn="ctr" rtl="0" fontAlgn="b"/>
                      <a:r>
                        <a:rPr lang="en-US" sz="2400" b="0" i="0" u="none" strike="noStrike">
                          <a:solidFill>
                            <a:srgbClr val="000000"/>
                          </a:solidFill>
                          <a:effectLst/>
                          <a:latin typeface="Calibri" charset="0"/>
                        </a:rPr>
                        <a:t>7</a:t>
                      </a:r>
                    </a:p>
                  </a:txBody>
                  <a:tcPr marL="12700" marR="12700" marT="12700" marB="0" anchor="b"/>
                </a:tc>
                <a:tc>
                  <a:txBody>
                    <a:bodyPr/>
                    <a:lstStyle/>
                    <a:p>
                      <a:pPr algn="ctr" rtl="0" fontAlgn="b"/>
                      <a:r>
                        <a:rPr lang="is-IS" sz="2400" b="0" i="0" u="none" strike="noStrike">
                          <a:solidFill>
                            <a:srgbClr val="000000"/>
                          </a:solidFill>
                          <a:effectLst/>
                          <a:latin typeface="Calibri" charset="0"/>
                        </a:rPr>
                        <a:t>29</a:t>
                      </a:r>
                    </a:p>
                  </a:txBody>
                  <a:tcPr marL="12700" marR="12700" marT="12700" marB="0" anchor="b"/>
                </a:tc>
                <a:tc>
                  <a:txBody>
                    <a:bodyPr/>
                    <a:lstStyle/>
                    <a:p>
                      <a:pPr algn="ctr" rtl="0" fontAlgn="b"/>
                      <a:r>
                        <a:rPr lang="ru-RU" sz="2400" b="0" i="0" u="none" strike="noStrike">
                          <a:solidFill>
                            <a:srgbClr val="000000"/>
                          </a:solidFill>
                          <a:effectLst/>
                          <a:latin typeface="Calibri" charset="0"/>
                        </a:rPr>
                        <a:t>34</a:t>
                      </a:r>
                    </a:p>
                  </a:txBody>
                  <a:tcPr marL="12700" marR="12700" marT="12700" marB="0" anchor="b"/>
                </a:tc>
                <a:tc>
                  <a:txBody>
                    <a:bodyPr/>
                    <a:lstStyle/>
                    <a:p>
                      <a:pPr algn="ctr" rtl="0" fontAlgn="b"/>
                      <a:r>
                        <a:rPr lang="en-US" sz="2400" b="0" i="0" u="none" strike="noStrike">
                          <a:solidFill>
                            <a:srgbClr val="000000"/>
                          </a:solidFill>
                          <a:effectLst/>
                          <a:latin typeface="Calibri" charset="0"/>
                        </a:rPr>
                        <a:t>10</a:t>
                      </a:r>
                    </a:p>
                  </a:txBody>
                  <a:tcPr marL="12700" marR="12700" marT="12700" marB="0" anchor="b"/>
                </a:tc>
                <a:tc>
                  <a:txBody>
                    <a:bodyPr/>
                    <a:lstStyle/>
                    <a:p>
                      <a:pPr algn="ctr" rtl="0" fontAlgn="b"/>
                      <a:r>
                        <a:rPr lang="sk-SK" sz="2400" b="0" i="0" u="none" strike="noStrike">
                          <a:solidFill>
                            <a:srgbClr val="000000"/>
                          </a:solidFill>
                          <a:effectLst/>
                          <a:latin typeface="Calibri" charset="0"/>
                        </a:rPr>
                        <a:t> </a:t>
                      </a:r>
                    </a:p>
                  </a:txBody>
                  <a:tcPr marL="12700" marR="12700" marT="12700" marB="0" anchor="b"/>
                </a:tc>
                <a:tc>
                  <a:txBody>
                    <a:bodyPr/>
                    <a:lstStyle/>
                    <a:p>
                      <a:pPr algn="ctr" rtl="0" fontAlgn="b"/>
                      <a:r>
                        <a:rPr lang="is-IS" sz="2400" b="0" i="0" u="none" strike="noStrike" dirty="0">
                          <a:solidFill>
                            <a:srgbClr val="000000"/>
                          </a:solidFill>
                          <a:effectLst/>
                          <a:latin typeface="Calibri" charset="0"/>
                        </a:rPr>
                        <a:t>32</a:t>
                      </a:r>
                    </a:p>
                  </a:txBody>
                  <a:tcPr marL="12700" marR="12700" marT="12700" marB="0" anchor="b"/>
                </a:tc>
              </a:tr>
            </a:tbl>
          </a:graphicData>
        </a:graphic>
      </p:graphicFrame>
    </p:spTree>
    <p:extLst>
      <p:ext uri="{BB962C8B-B14F-4D97-AF65-F5344CB8AC3E}">
        <p14:creationId xmlns:p14="http://schemas.microsoft.com/office/powerpoint/2010/main" val="8226866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can you break a cipher when you can’t see the words?</a:t>
            </a:r>
            <a:endParaRPr lang="en-US" dirty="0"/>
          </a:p>
        </p:txBody>
      </p:sp>
      <p:sp>
        <p:nvSpPr>
          <p:cNvPr id="3" name="Content Placeholder 2"/>
          <p:cNvSpPr>
            <a:spLocks noGrp="1"/>
          </p:cNvSpPr>
          <p:nvPr>
            <p:ph idx="1"/>
          </p:nvPr>
        </p:nvSpPr>
        <p:spPr>
          <a:xfrm>
            <a:off x="524031" y="1690688"/>
            <a:ext cx="11143938" cy="5167312"/>
          </a:xfrm>
        </p:spPr>
        <p:txBody>
          <a:bodyPr>
            <a:noAutofit/>
          </a:bodyPr>
          <a:lstStyle/>
          <a:p>
            <a:pPr marL="0" indent="0">
              <a:buNone/>
            </a:pPr>
            <a:r>
              <a:rPr lang="en-GB" dirty="0">
                <a:latin typeface="Telegram-HPLHS" charset="0"/>
                <a:ea typeface="Telegram-HPLHS" charset="0"/>
                <a:cs typeface="Telegram-HPLHS" charset="0"/>
              </a:rPr>
              <a:t>ACMBW VQCAB PMJQW OZIXP MZWNB PMKIM AIZAL MAKZQ JMARC TQCAK IMAIZ ACAMW NIKQX PMZQV PQATM BBMZA BWBPM WZIBW ZKQKM ZWEQB PEPWU PMEIA XTIVV QVOIV LXTWB BQVOQ VBPML GQVOL IGAWN BPMZW UIVZM XCJTQ KQNPM KIMAI ZPILI VGBPQ VOKWV NQLMV BQITB WAIGP MEZWB MQBQV KQXPM ZBPIB QAJGA WKPIV OQVOB PMWZL MZWNB PMTMB BMZAW NBPMI TXPIJ MBBPI BVWBI EWZLK WCTLJ MUILM WCBQN IVGWV MEQAP MABWL MKQXP MZBPM AMIVL OMBIB BPMQZ UMIVQ VOPMU CABAC JABQB CBMBP MNWCZ BPTMB BMZWN BPMIT XPIJM BVIUM TGLNW ZIIVL AWEQB PBPMW BPMZA QVWBP MZEWZ LAKIM AIZCA MLITM BBMZJ GTMBB MZBZI VATIB QWVBW MVKZG XBPQA UMAAI OMA</a:t>
            </a:r>
          </a:p>
        </p:txBody>
      </p:sp>
    </p:spTree>
    <p:extLst>
      <p:ext uri="{BB962C8B-B14F-4D97-AF65-F5344CB8AC3E}">
        <p14:creationId xmlns:p14="http://schemas.microsoft.com/office/powerpoint/2010/main" val="6174585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1272"/>
            <a:ext cx="10515600" cy="1325563"/>
          </a:xfrm>
        </p:spPr>
        <p:txBody>
          <a:bodyPr/>
          <a:lstStyle/>
          <a:p>
            <a:r>
              <a:rPr lang="en-US" dirty="0" smtClean="0"/>
              <a:t>Any fool knows that to defeat Caesar you use “brute force”</a:t>
            </a:r>
            <a:endParaRPr lang="en-US" dirty="0"/>
          </a:p>
        </p:txBody>
      </p:sp>
      <p:pic>
        <p:nvPicPr>
          <p:cNvPr id="4" name="Picture 3"/>
          <p:cNvPicPr>
            <a:picLocks noChangeAspect="1"/>
          </p:cNvPicPr>
          <p:nvPr/>
        </p:nvPicPr>
        <p:blipFill>
          <a:blip r:embed="rId2"/>
          <a:stretch>
            <a:fillRect/>
          </a:stretch>
        </p:blipFill>
        <p:spPr>
          <a:xfrm>
            <a:off x="2897142" y="1858780"/>
            <a:ext cx="6397716" cy="4265144"/>
          </a:xfrm>
          <a:prstGeom prst="rect">
            <a:avLst/>
          </a:prstGeom>
          <a:ln>
            <a:noFill/>
          </a:ln>
        </p:spPr>
      </p:pic>
      <p:sp>
        <p:nvSpPr>
          <p:cNvPr id="7" name="Rounded Rectangular Callout 6"/>
          <p:cNvSpPr/>
          <p:nvPr/>
        </p:nvSpPr>
        <p:spPr>
          <a:xfrm>
            <a:off x="838200" y="1858780"/>
            <a:ext cx="3222886" cy="1573967"/>
          </a:xfrm>
          <a:prstGeom prst="wedgeRoundRectCallout">
            <a:avLst>
              <a:gd name="adj1" fmla="val 76841"/>
              <a:gd name="adj2" fmla="val 34881"/>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600" dirty="0" smtClean="0"/>
              <a:t>Et </a:t>
            </a:r>
            <a:r>
              <a:rPr lang="en-US" sz="3600" dirty="0" err="1" smtClean="0"/>
              <a:t>tu</a:t>
            </a:r>
            <a:r>
              <a:rPr lang="en-US" sz="3600" dirty="0" smtClean="0"/>
              <a:t>, Brutus?</a:t>
            </a:r>
            <a:endParaRPr lang="en-US" sz="3600" dirty="0"/>
          </a:p>
        </p:txBody>
      </p:sp>
    </p:spTree>
    <p:extLst>
      <p:ext uri="{BB962C8B-B14F-4D97-AF65-F5344CB8AC3E}">
        <p14:creationId xmlns:p14="http://schemas.microsoft.com/office/powerpoint/2010/main" val="16638346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alphaModFix amt="38000"/>
          </a:blip>
          <a:stretch>
            <a:fillRect/>
          </a:stretch>
        </p:blipFill>
        <p:spPr>
          <a:xfrm>
            <a:off x="-217758" y="-589007"/>
            <a:ext cx="12818636" cy="8002557"/>
          </a:xfrm>
          <a:prstGeom prst="rect">
            <a:avLst/>
          </a:prstGeom>
          <a:effectLst>
            <a:outerShdw blurRad="50800" dist="50800" dir="5400000" algn="ctr" rotWithShape="0">
              <a:srgbClr val="000000"/>
            </a:outerShdw>
          </a:effectLst>
        </p:spPr>
      </p:pic>
      <p:sp>
        <p:nvSpPr>
          <p:cNvPr id="2" name="Title 1"/>
          <p:cNvSpPr>
            <a:spLocks noGrp="1"/>
          </p:cNvSpPr>
          <p:nvPr>
            <p:ph type="title"/>
          </p:nvPr>
        </p:nvSpPr>
        <p:spPr>
          <a:xfrm>
            <a:off x="815898" y="691375"/>
            <a:ext cx="10515600" cy="5441795"/>
          </a:xfrm>
          <a:effectLst>
            <a:glow rad="990600">
              <a:schemeClr val="accent1">
                <a:alpha val="40000"/>
              </a:schemeClr>
            </a:glow>
          </a:effectLst>
        </p:spPr>
        <p:txBody>
          <a:bodyPr>
            <a:normAutofit/>
          </a:bodyPr>
          <a:lstStyle/>
          <a:p>
            <a:pPr algn="ctr"/>
            <a:r>
              <a:rPr lang="en-US" dirty="0" smtClean="0"/>
              <a:t>If you have enough </a:t>
            </a:r>
            <a:br>
              <a:rPr lang="en-US" dirty="0" smtClean="0"/>
            </a:br>
            <a:r>
              <a:rPr lang="en-US" dirty="0" smtClean="0"/>
              <a:t/>
            </a:r>
            <a:br>
              <a:rPr lang="en-US" dirty="0" smtClean="0"/>
            </a:br>
            <a:r>
              <a:rPr lang="en-US" dirty="0" smtClean="0"/>
              <a:t>time/money/people/computers </a:t>
            </a:r>
            <a:br>
              <a:rPr lang="en-US" dirty="0" smtClean="0"/>
            </a:br>
            <a:r>
              <a:rPr lang="en-US" dirty="0" smtClean="0"/>
              <a:t/>
            </a:r>
            <a:br>
              <a:rPr lang="en-US" dirty="0" smtClean="0"/>
            </a:br>
            <a:r>
              <a:rPr lang="en-US" dirty="0" smtClean="0"/>
              <a:t>you can try </a:t>
            </a:r>
            <a:r>
              <a:rPr lang="en-US" dirty="0" smtClean="0">
                <a:solidFill>
                  <a:srgbClr val="FF0000"/>
                </a:solidFill>
              </a:rPr>
              <a:t>ALL </a:t>
            </a:r>
            <a:r>
              <a:rPr lang="en-US" dirty="0" smtClean="0"/>
              <a:t>the ciphers. </a:t>
            </a:r>
            <a:br>
              <a:rPr lang="en-US" dirty="0" smtClean="0"/>
            </a:br>
            <a:r>
              <a:rPr lang="en-US" dirty="0"/>
              <a:t/>
            </a:r>
            <a:br>
              <a:rPr lang="en-US" dirty="0"/>
            </a:br>
            <a:r>
              <a:rPr lang="en-US" dirty="0" smtClean="0"/>
              <a:t>For people this is called team work. For computers it is called parallel processing.</a:t>
            </a:r>
            <a:endParaRPr lang="en-US" dirty="0"/>
          </a:p>
        </p:txBody>
      </p:sp>
    </p:spTree>
    <p:extLst>
      <p:ext uri="{BB962C8B-B14F-4D97-AF65-F5344CB8AC3E}">
        <p14:creationId xmlns:p14="http://schemas.microsoft.com/office/powerpoint/2010/main" val="3970808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 would take a long time to do this on your own, but with team work you can speed it up</a:t>
            </a:r>
            <a:endParaRPr lang="en-US" dirty="0"/>
          </a:p>
        </p:txBody>
      </p:sp>
      <p:sp>
        <p:nvSpPr>
          <p:cNvPr id="5" name="TextBox 4"/>
          <p:cNvSpPr txBox="1"/>
          <p:nvPr/>
        </p:nvSpPr>
        <p:spPr>
          <a:xfrm>
            <a:off x="8028878" y="2064547"/>
            <a:ext cx="2921619" cy="3970318"/>
          </a:xfrm>
          <a:prstGeom prst="rect">
            <a:avLst/>
          </a:prstGeom>
          <a:noFill/>
        </p:spPr>
        <p:txBody>
          <a:bodyPr wrap="square" rtlCol="0">
            <a:spAutoFit/>
          </a:bodyPr>
          <a:lstStyle/>
          <a:p>
            <a:r>
              <a:rPr lang="en-US" sz="3600" dirty="0" smtClean="0"/>
              <a:t>Large teams, working together at Bletchley Park shortened the war by at least two years.</a:t>
            </a:r>
            <a:endParaRPr lang="en-US" sz="3600" dirty="0"/>
          </a:p>
        </p:txBody>
      </p:sp>
      <p:pic>
        <p:nvPicPr>
          <p:cNvPr id="6" name="Picture 5"/>
          <p:cNvPicPr>
            <a:picLocks noChangeAspect="1"/>
          </p:cNvPicPr>
          <p:nvPr/>
        </p:nvPicPr>
        <p:blipFill>
          <a:blip r:embed="rId2"/>
          <a:stretch>
            <a:fillRect/>
          </a:stretch>
        </p:blipFill>
        <p:spPr>
          <a:xfrm>
            <a:off x="838199" y="2064547"/>
            <a:ext cx="6543907" cy="4427975"/>
          </a:xfrm>
          <a:prstGeom prst="rect">
            <a:avLst/>
          </a:prstGeom>
        </p:spPr>
      </p:pic>
    </p:spTree>
    <p:extLst>
      <p:ext uri="{BB962C8B-B14F-4D97-AF65-F5344CB8AC3E}">
        <p14:creationId xmlns:p14="http://schemas.microsoft.com/office/powerpoint/2010/main" val="3361213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much smarter way to do it, is to look for patterns</a:t>
            </a:r>
            <a:endParaRPr lang="en-US" dirty="0"/>
          </a:p>
        </p:txBody>
      </p:sp>
      <p:sp>
        <p:nvSpPr>
          <p:cNvPr id="6" name="Content Placeholder 2"/>
          <p:cNvSpPr>
            <a:spLocks noGrp="1"/>
          </p:cNvSpPr>
          <p:nvPr>
            <p:ph idx="1"/>
          </p:nvPr>
        </p:nvSpPr>
        <p:spPr>
          <a:xfrm>
            <a:off x="524031" y="1690688"/>
            <a:ext cx="11143938" cy="5167312"/>
          </a:xfrm>
        </p:spPr>
        <p:txBody>
          <a:bodyPr>
            <a:noAutofit/>
          </a:bodyPr>
          <a:lstStyle/>
          <a:p>
            <a:pPr marL="0" indent="0">
              <a:buNone/>
            </a:pPr>
            <a:r>
              <a:rPr lang="en-GB" dirty="0">
                <a:latin typeface="Telegram-HPLHS" charset="0"/>
                <a:ea typeface="Telegram-HPLHS" charset="0"/>
                <a:cs typeface="Telegram-HPLHS" charset="0"/>
              </a:rPr>
              <a:t>ACMBW VQCA</a:t>
            </a:r>
            <a:r>
              <a:rPr lang="en-GB" dirty="0">
                <a:solidFill>
                  <a:srgbClr val="FF0000"/>
                </a:solidFill>
                <a:latin typeface="Telegram-HPLHS" charset="0"/>
                <a:ea typeface="Telegram-HPLHS" charset="0"/>
                <a:cs typeface="Telegram-HPLHS" charset="0"/>
              </a:rPr>
              <a:t>B</a:t>
            </a:r>
            <a:r>
              <a:rPr lang="en-GB" dirty="0">
                <a:latin typeface="Telegram-HPLHS" charset="0"/>
                <a:ea typeface="Telegram-HPLHS" charset="0"/>
                <a:cs typeface="Telegram-HPLHS" charset="0"/>
              </a:rPr>
              <a:t> </a:t>
            </a:r>
            <a:r>
              <a:rPr lang="en-GB" dirty="0">
                <a:solidFill>
                  <a:srgbClr val="FF0000"/>
                </a:solidFill>
                <a:latin typeface="Telegram-HPLHS" charset="0"/>
                <a:ea typeface="Telegram-HPLHS" charset="0"/>
                <a:cs typeface="Telegram-HPLHS" charset="0"/>
              </a:rPr>
              <a:t>PM</a:t>
            </a:r>
            <a:r>
              <a:rPr lang="en-GB" dirty="0">
                <a:latin typeface="Telegram-HPLHS" charset="0"/>
                <a:ea typeface="Telegram-HPLHS" charset="0"/>
                <a:cs typeface="Telegram-HPLHS" charset="0"/>
              </a:rPr>
              <a:t>JQW OZIXP MZWN</a:t>
            </a:r>
            <a:r>
              <a:rPr lang="en-GB" dirty="0">
                <a:solidFill>
                  <a:srgbClr val="FF0000"/>
                </a:solidFill>
                <a:latin typeface="Telegram-HPLHS" charset="0"/>
                <a:ea typeface="Telegram-HPLHS" charset="0"/>
                <a:cs typeface="Telegram-HPLHS" charset="0"/>
              </a:rPr>
              <a:t>B PM</a:t>
            </a:r>
            <a:r>
              <a:rPr lang="en-GB" dirty="0">
                <a:latin typeface="Telegram-HPLHS" charset="0"/>
                <a:ea typeface="Telegram-HPLHS" charset="0"/>
                <a:cs typeface="Telegram-HPLHS" charset="0"/>
              </a:rPr>
              <a:t>KIM AIZAL MAKZQ JMARC TQCAK IMAIZ ACAMW NIKQX PMZQV PQATM BBMZA BW</a:t>
            </a:r>
            <a:r>
              <a:rPr lang="en-GB" dirty="0">
                <a:solidFill>
                  <a:srgbClr val="FF0000"/>
                </a:solidFill>
                <a:latin typeface="Telegram-HPLHS" charset="0"/>
                <a:ea typeface="Telegram-HPLHS" charset="0"/>
                <a:cs typeface="Telegram-HPLHS" charset="0"/>
              </a:rPr>
              <a:t>BPM</a:t>
            </a:r>
            <a:r>
              <a:rPr lang="en-GB" dirty="0">
                <a:latin typeface="Telegram-HPLHS" charset="0"/>
                <a:ea typeface="Telegram-HPLHS" charset="0"/>
                <a:cs typeface="Telegram-HPLHS" charset="0"/>
              </a:rPr>
              <a:t> WZIBW ZKQKM ZWEQB PEPWU PMEIA XTIVV QVOIV LXTWB BQVOQ V</a:t>
            </a:r>
            <a:r>
              <a:rPr lang="en-GB" dirty="0">
                <a:solidFill>
                  <a:srgbClr val="FF0000"/>
                </a:solidFill>
                <a:latin typeface="Telegram-HPLHS" charset="0"/>
                <a:ea typeface="Telegram-HPLHS" charset="0"/>
                <a:cs typeface="Telegram-HPLHS" charset="0"/>
              </a:rPr>
              <a:t>BPM</a:t>
            </a:r>
            <a:r>
              <a:rPr lang="en-GB" dirty="0">
                <a:latin typeface="Telegram-HPLHS" charset="0"/>
                <a:ea typeface="Telegram-HPLHS" charset="0"/>
                <a:cs typeface="Telegram-HPLHS" charset="0"/>
              </a:rPr>
              <a:t>L GQVOL IGAWN </a:t>
            </a:r>
            <a:r>
              <a:rPr lang="en-GB" dirty="0">
                <a:solidFill>
                  <a:srgbClr val="FF0000"/>
                </a:solidFill>
                <a:latin typeface="Telegram-HPLHS" charset="0"/>
                <a:ea typeface="Telegram-HPLHS" charset="0"/>
                <a:cs typeface="Telegram-HPLHS" charset="0"/>
              </a:rPr>
              <a:t>BPM</a:t>
            </a:r>
            <a:r>
              <a:rPr lang="en-GB" dirty="0">
                <a:latin typeface="Telegram-HPLHS" charset="0"/>
                <a:ea typeface="Telegram-HPLHS" charset="0"/>
                <a:cs typeface="Telegram-HPLHS" charset="0"/>
              </a:rPr>
              <a:t>ZW UIVZM XCJTQ KQNPM KIMAI ZPILI VGBPQ VOKWV NQLMV BQITB WAIGP MEZWB MQBQV KQXPM ZBPIB QAJGA WKPIV OQVO</a:t>
            </a:r>
            <a:r>
              <a:rPr lang="en-GB" dirty="0">
                <a:solidFill>
                  <a:srgbClr val="FF0000"/>
                </a:solidFill>
                <a:latin typeface="Telegram-HPLHS" charset="0"/>
                <a:ea typeface="Telegram-HPLHS" charset="0"/>
                <a:cs typeface="Telegram-HPLHS" charset="0"/>
              </a:rPr>
              <a:t>B PM</a:t>
            </a:r>
            <a:r>
              <a:rPr lang="en-GB" dirty="0">
                <a:latin typeface="Telegram-HPLHS" charset="0"/>
                <a:ea typeface="Telegram-HPLHS" charset="0"/>
                <a:cs typeface="Telegram-HPLHS" charset="0"/>
              </a:rPr>
              <a:t>WZL MZWN</a:t>
            </a:r>
            <a:r>
              <a:rPr lang="en-GB" dirty="0">
                <a:solidFill>
                  <a:srgbClr val="FF0000"/>
                </a:solidFill>
                <a:latin typeface="Telegram-HPLHS" charset="0"/>
                <a:ea typeface="Telegram-HPLHS" charset="0"/>
                <a:cs typeface="Telegram-HPLHS" charset="0"/>
              </a:rPr>
              <a:t>B PM</a:t>
            </a:r>
            <a:r>
              <a:rPr lang="en-GB" dirty="0">
                <a:latin typeface="Telegram-HPLHS" charset="0"/>
                <a:ea typeface="Telegram-HPLHS" charset="0"/>
                <a:cs typeface="Telegram-HPLHS" charset="0"/>
              </a:rPr>
              <a:t>TMB BMZAW N</a:t>
            </a:r>
            <a:r>
              <a:rPr lang="en-GB" dirty="0">
                <a:solidFill>
                  <a:srgbClr val="FF0000"/>
                </a:solidFill>
                <a:latin typeface="Telegram-HPLHS" charset="0"/>
                <a:ea typeface="Telegram-HPLHS" charset="0"/>
                <a:cs typeface="Telegram-HPLHS" charset="0"/>
              </a:rPr>
              <a:t>BPM</a:t>
            </a:r>
            <a:r>
              <a:rPr lang="en-GB" dirty="0">
                <a:latin typeface="Telegram-HPLHS" charset="0"/>
                <a:ea typeface="Telegram-HPLHS" charset="0"/>
                <a:cs typeface="Telegram-HPLHS" charset="0"/>
              </a:rPr>
              <a:t>I TXPIJ MBBPI BVWBI EWZLK WCTLJ MUILM WCBQN IVGWV MEQAP MABWL MKQXP MZ</a:t>
            </a:r>
            <a:r>
              <a:rPr lang="en-GB" dirty="0">
                <a:solidFill>
                  <a:srgbClr val="FF0000"/>
                </a:solidFill>
                <a:latin typeface="Telegram-HPLHS" charset="0"/>
                <a:ea typeface="Telegram-HPLHS" charset="0"/>
                <a:cs typeface="Telegram-HPLHS" charset="0"/>
              </a:rPr>
              <a:t>BPM</a:t>
            </a:r>
            <a:r>
              <a:rPr lang="en-GB" dirty="0">
                <a:latin typeface="Telegram-HPLHS" charset="0"/>
                <a:ea typeface="Telegram-HPLHS" charset="0"/>
                <a:cs typeface="Telegram-HPLHS" charset="0"/>
              </a:rPr>
              <a:t> AMIVL OMBIB </a:t>
            </a:r>
            <a:r>
              <a:rPr lang="en-GB" dirty="0">
                <a:solidFill>
                  <a:srgbClr val="FF0000"/>
                </a:solidFill>
                <a:latin typeface="Telegram-HPLHS" charset="0"/>
                <a:ea typeface="Telegram-HPLHS" charset="0"/>
                <a:cs typeface="Telegram-HPLHS" charset="0"/>
              </a:rPr>
              <a:t>BPM</a:t>
            </a:r>
            <a:r>
              <a:rPr lang="en-GB" dirty="0">
                <a:latin typeface="Telegram-HPLHS" charset="0"/>
                <a:ea typeface="Telegram-HPLHS" charset="0"/>
                <a:cs typeface="Telegram-HPLHS" charset="0"/>
              </a:rPr>
              <a:t>QZ UMIVQ VOPMU CABAC JABQB CBM</a:t>
            </a:r>
            <a:r>
              <a:rPr lang="en-GB" dirty="0">
                <a:solidFill>
                  <a:srgbClr val="FF0000"/>
                </a:solidFill>
                <a:latin typeface="Telegram-HPLHS" charset="0"/>
                <a:ea typeface="Telegram-HPLHS" charset="0"/>
                <a:cs typeface="Telegram-HPLHS" charset="0"/>
              </a:rPr>
              <a:t>BP M</a:t>
            </a:r>
            <a:r>
              <a:rPr lang="en-GB" dirty="0">
                <a:latin typeface="Telegram-HPLHS" charset="0"/>
                <a:ea typeface="Telegram-HPLHS" charset="0"/>
                <a:cs typeface="Telegram-HPLHS" charset="0"/>
              </a:rPr>
              <a:t>NWCZ BPTMB BMZWN </a:t>
            </a:r>
            <a:r>
              <a:rPr lang="en-GB" dirty="0">
                <a:solidFill>
                  <a:srgbClr val="FF0000"/>
                </a:solidFill>
                <a:latin typeface="Telegram-HPLHS" charset="0"/>
                <a:ea typeface="Telegram-HPLHS" charset="0"/>
                <a:cs typeface="Telegram-HPLHS" charset="0"/>
              </a:rPr>
              <a:t>BPM</a:t>
            </a:r>
            <a:r>
              <a:rPr lang="en-GB" dirty="0">
                <a:latin typeface="Telegram-HPLHS" charset="0"/>
                <a:ea typeface="Telegram-HPLHS" charset="0"/>
                <a:cs typeface="Telegram-HPLHS" charset="0"/>
              </a:rPr>
              <a:t>IT XPIJM BVIUM TGLNW ZIIVL AWEQB P</a:t>
            </a:r>
            <a:r>
              <a:rPr lang="en-GB" dirty="0">
                <a:solidFill>
                  <a:srgbClr val="FF0000"/>
                </a:solidFill>
                <a:latin typeface="Telegram-HPLHS" charset="0"/>
                <a:ea typeface="Telegram-HPLHS" charset="0"/>
                <a:cs typeface="Telegram-HPLHS" charset="0"/>
              </a:rPr>
              <a:t>BPM</a:t>
            </a:r>
            <a:r>
              <a:rPr lang="en-GB" dirty="0">
                <a:latin typeface="Telegram-HPLHS" charset="0"/>
                <a:ea typeface="Telegram-HPLHS" charset="0"/>
                <a:cs typeface="Telegram-HPLHS" charset="0"/>
              </a:rPr>
              <a:t>W </a:t>
            </a:r>
            <a:r>
              <a:rPr lang="en-GB" dirty="0">
                <a:solidFill>
                  <a:srgbClr val="FF0000"/>
                </a:solidFill>
                <a:latin typeface="Telegram-HPLHS" charset="0"/>
                <a:ea typeface="Telegram-HPLHS" charset="0"/>
                <a:cs typeface="Telegram-HPLHS" charset="0"/>
              </a:rPr>
              <a:t>BPM</a:t>
            </a:r>
            <a:r>
              <a:rPr lang="en-GB" dirty="0">
                <a:latin typeface="Telegram-HPLHS" charset="0"/>
                <a:ea typeface="Telegram-HPLHS" charset="0"/>
                <a:cs typeface="Telegram-HPLHS" charset="0"/>
              </a:rPr>
              <a:t>ZA QVW</a:t>
            </a:r>
            <a:r>
              <a:rPr lang="en-GB" dirty="0">
                <a:solidFill>
                  <a:srgbClr val="FF0000"/>
                </a:solidFill>
                <a:latin typeface="Telegram-HPLHS" charset="0"/>
                <a:ea typeface="Telegram-HPLHS" charset="0"/>
                <a:cs typeface="Telegram-HPLHS" charset="0"/>
              </a:rPr>
              <a:t>BP M</a:t>
            </a:r>
            <a:r>
              <a:rPr lang="en-GB" dirty="0">
                <a:latin typeface="Telegram-HPLHS" charset="0"/>
                <a:ea typeface="Telegram-HPLHS" charset="0"/>
                <a:cs typeface="Telegram-HPLHS" charset="0"/>
              </a:rPr>
              <a:t>ZEWZ LAKIM AIZCA MLITM BBMZJ GTMBB MZBZI VATIB QWVBW MVKZG XBPQA UMAAI OMA</a:t>
            </a:r>
          </a:p>
        </p:txBody>
      </p:sp>
    </p:spTree>
    <p:extLst>
      <p:ext uri="{BB962C8B-B14F-4D97-AF65-F5344CB8AC3E}">
        <p14:creationId xmlns:p14="http://schemas.microsoft.com/office/powerpoint/2010/main" val="9266058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670623" y="838200"/>
            <a:ext cx="4706911" cy="4893647"/>
          </a:xfrm>
          <a:prstGeom prst="rect">
            <a:avLst/>
          </a:prstGeom>
          <a:noFill/>
        </p:spPr>
        <p:txBody>
          <a:bodyPr wrap="square" rtlCol="0">
            <a:spAutoFit/>
          </a:bodyPr>
          <a:lstStyle/>
          <a:p>
            <a:r>
              <a:rPr lang="en-US" sz="2400" dirty="0" smtClean="0"/>
              <a:t>Lining up the cipher wheel so that </a:t>
            </a:r>
            <a:r>
              <a:rPr lang="en-US" sz="2400" dirty="0" smtClean="0">
                <a:solidFill>
                  <a:srgbClr val="FF0000"/>
                </a:solidFill>
              </a:rPr>
              <a:t>T</a:t>
            </a:r>
            <a:r>
              <a:rPr lang="en-US" sz="2400" dirty="0" smtClean="0"/>
              <a:t> matches with B we see </a:t>
            </a:r>
            <a:r>
              <a:rPr lang="en-US" sz="2400" dirty="0" smtClean="0">
                <a:solidFill>
                  <a:srgbClr val="FF0000"/>
                </a:solidFill>
              </a:rPr>
              <a:t>H</a:t>
            </a:r>
            <a:r>
              <a:rPr lang="en-US" sz="2400" dirty="0" smtClean="0"/>
              <a:t> matching with P and </a:t>
            </a:r>
            <a:r>
              <a:rPr lang="en-US" sz="2400" dirty="0" smtClean="0">
                <a:solidFill>
                  <a:srgbClr val="FF0000"/>
                </a:solidFill>
              </a:rPr>
              <a:t>E</a:t>
            </a:r>
            <a:r>
              <a:rPr lang="en-US" sz="2400" dirty="0" smtClean="0"/>
              <a:t> with M.  </a:t>
            </a:r>
            <a:r>
              <a:rPr lang="en-US" sz="2400" dirty="0" smtClean="0">
                <a:solidFill>
                  <a:srgbClr val="FF0000"/>
                </a:solidFill>
              </a:rPr>
              <a:t>A</a:t>
            </a:r>
            <a:r>
              <a:rPr lang="en-US" sz="2400" dirty="0" smtClean="0"/>
              <a:t> matches to I so we guess that the cipher we need is a shift by 8.</a:t>
            </a:r>
          </a:p>
          <a:p>
            <a:endParaRPr lang="en-US" sz="2400" dirty="0"/>
          </a:p>
          <a:p>
            <a:endParaRPr lang="en-US" sz="2400" dirty="0" smtClean="0"/>
          </a:p>
          <a:p>
            <a:r>
              <a:rPr lang="en-US" sz="2400" dirty="0" smtClean="0"/>
              <a:t>(We need to be careful to match the plain text on the outer ring with the </a:t>
            </a:r>
            <a:r>
              <a:rPr lang="en-US" sz="2400" dirty="0" err="1" smtClean="0"/>
              <a:t>ciphertext</a:t>
            </a:r>
            <a:r>
              <a:rPr lang="en-US" sz="2400" dirty="0" smtClean="0"/>
              <a:t> on the inner ring.)</a:t>
            </a:r>
          </a:p>
          <a:p>
            <a:endParaRPr lang="en-US" sz="2400" dirty="0"/>
          </a:p>
          <a:p>
            <a:r>
              <a:rPr lang="en-US" sz="2400" dirty="0" smtClean="0"/>
              <a:t>You can now use the cipher wheel to decrypt the rest of the message.</a:t>
            </a:r>
            <a:endParaRPr lang="en-US"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1980" y="703367"/>
            <a:ext cx="5163312" cy="5163312"/>
          </a:xfrm>
          <a:prstGeom prst="rect">
            <a:avLst/>
          </a:prstGeom>
        </p:spPr>
      </p:pic>
    </p:spTree>
    <p:extLst>
      <p:ext uri="{BB962C8B-B14F-4D97-AF65-F5344CB8AC3E}">
        <p14:creationId xmlns:p14="http://schemas.microsoft.com/office/powerpoint/2010/main" val="19576228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524030" y="266622"/>
            <a:ext cx="11543051" cy="5643524"/>
          </a:xfrm>
        </p:spPr>
        <p:txBody>
          <a:bodyPr>
            <a:noAutofit/>
          </a:bodyPr>
          <a:lstStyle/>
          <a:p>
            <a:pPr marL="0" indent="0">
              <a:buNone/>
            </a:pPr>
            <a:r>
              <a:rPr lang="en-GB" dirty="0">
                <a:latin typeface="Telegram-HPLHS" charset="0"/>
                <a:ea typeface="Telegram-HPLHS" charset="0"/>
                <a:cs typeface="Telegram-HPLHS" charset="0"/>
              </a:rPr>
              <a:t>ACMBW VQCAB PMJQW OZIXP MZWNB PMKIM AIZAL MAKZQ JMARC TQCAK IMAIZ ACAMW NIKQX PMZQV PQATM BBMZA BWBPM WZIBW ZKQKM ZWEQB PEPWU PMEIA XTIVV QVOIV LXTWB BQVOQ VBPML GQVOL IGAWN BPMZW UIVZM XCJTQ KQNPM KIMAI ZPILI VGBPQ VOKWV NQLMV BQITB WAIGP MEZWB MQBQV KQXPM ZBPIB QAJGA WKPIV OQVOB PMWZL MZWNB PMTMB BMZAW NBPMI TXPIJ MBBPI BVWBI EWZLK WCTLJ MUILM WCBQN IVGWV MEQAP MABWL MKQXP MZBPM AMIVL OMBIB BPMQZ UMIVQ VOPMU CABAC JABQB CBMBP MNWCZ BPTMB BMZWN BPMIT XPIJM BVIUM TGLNW ZIIVL AWEQB PBPMW BPMZA QVWBP MZEWZ LAKIM AIZCA MLITM BBMZJ GTMBB MZBZI VATIB QWVBW MVKZG XBPQA UMAAI OMA</a:t>
            </a:r>
          </a:p>
        </p:txBody>
      </p:sp>
    </p:spTree>
    <p:extLst>
      <p:ext uri="{BB962C8B-B14F-4D97-AF65-F5344CB8AC3E}">
        <p14:creationId xmlns:p14="http://schemas.microsoft.com/office/powerpoint/2010/main" val="2483975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524030" y="266622"/>
            <a:ext cx="11543051" cy="56435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GB" dirty="0" smtClean="0">
                <a:latin typeface="Telegram-HPLHS" charset="0"/>
                <a:ea typeface="Telegram-HPLHS" charset="0"/>
                <a:cs typeface="Telegram-HPLHS" charset="0"/>
              </a:rPr>
              <a:t>ACMBW VQCAB PMJQW OZIXP MZWNB PMKIM AIZAL MAKZQ JMARC TQCAK IMAIZ ACAMW NIKQX PMZQV PQATM BBMZA BWBPM WZIBW ZKQKM ZWEQB PEPWU PMEIA XTIVV QVOIV LXTWB BQVOQ VBPML GQVOL IGAWN BPMZW UIVZM XCJTQ KQNPM KIMAI ZPILI VGBPQ VOKWV NQLMV BQITB WAIGP MEZWB MQBQV KQXPM ZBPIB QAJGA WKPIV OQVOB PMWZL MZWNB PMTMB BMZAW NBPMI TXPIJ MBBPI BVWBI EWZLK WCTLJ MUILM WCBQN IVGWV MEQAP MABWL MKQXP MZBPM AMIVL OMBIB BPMQZ UMIVQ VOPMU CABAC JABQB CBMBP MNWCZ BPTMB BMZWN BPMIT XPIJM BVIUM TGLNW ZIIVL AWEQB PBPMW BPMZA QVWBP MZEWZ LAKIM AIZCA MLITM BBMZJ GTMBB </a:t>
            </a:r>
            <a:r>
              <a:rPr lang="en-GB" dirty="0" smtClean="0">
                <a:solidFill>
                  <a:schemeClr val="accent6">
                    <a:lumMod val="75000"/>
                  </a:schemeClr>
                </a:solidFill>
                <a:latin typeface="Telegram-HPLHS" charset="0"/>
                <a:ea typeface="Telegram-HPLHS" charset="0"/>
                <a:cs typeface="Telegram-HPLHS" charset="0"/>
              </a:rPr>
              <a:t>MZBZI VATIB QWVBW MVKZG XBPQA UMAAI OMA</a:t>
            </a:r>
            <a:endParaRPr lang="en-GB" dirty="0">
              <a:solidFill>
                <a:schemeClr val="accent6">
                  <a:lumMod val="75000"/>
                </a:schemeClr>
              </a:solidFill>
              <a:latin typeface="Telegram-HPLHS" charset="0"/>
              <a:ea typeface="Telegram-HPLHS" charset="0"/>
              <a:cs typeface="Telegram-HPLHS" charset="0"/>
            </a:endParaRPr>
          </a:p>
        </p:txBody>
      </p:sp>
    </p:spTree>
    <p:extLst>
      <p:ext uri="{BB962C8B-B14F-4D97-AF65-F5344CB8AC3E}">
        <p14:creationId xmlns:p14="http://schemas.microsoft.com/office/powerpoint/2010/main" val="939485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446</TotalTime>
  <Words>996</Words>
  <Application>Microsoft Macintosh PowerPoint</Application>
  <PresentationFormat>Widescreen</PresentationFormat>
  <Paragraphs>82</Paragraphs>
  <Slides>14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Calibri Light</vt:lpstr>
      <vt:lpstr>Mangal</vt:lpstr>
      <vt:lpstr>Telegram-HPLHS</vt:lpstr>
      <vt:lpstr>Arial</vt:lpstr>
      <vt:lpstr>Office Theme</vt:lpstr>
      <vt:lpstr>National Cipher Challenge</vt:lpstr>
      <vt:lpstr>How can you break a cipher when you can’t see the words?</vt:lpstr>
      <vt:lpstr>Any fool knows that to defeat Caesar you use “brute force”</vt:lpstr>
      <vt:lpstr>If you have enough   time/money/people/computers   you can try ALL the ciphers.   For people this is called team work. For computers it is called parallel processing.</vt:lpstr>
      <vt:lpstr>It would take a long time to do this on your own, but with team work you can speed it up</vt:lpstr>
      <vt:lpstr>A much smarter way to do it, is to look for patterns</vt:lpstr>
      <vt:lpstr>PowerPoint Presentation</vt:lpstr>
      <vt:lpstr>PowerPoint Presentation</vt:lpstr>
      <vt:lpstr>PowerPoint Presentation</vt:lpstr>
      <vt:lpstr>PowerPoint Presentation</vt:lpstr>
      <vt:lpstr>PowerPoint Presentation</vt:lpstr>
      <vt:lpstr>The Caesar shift cipher has a fundamental flaw …..</vt:lpstr>
      <vt:lpstr>The cipher has only 26 different keys, which makes it easy to break by frequency analysis (the smart way) or by brute force.  If we want to beat the hackers then we need some stronger ciphers with more keys, but that is another lesson.  Before that we should probably finish analysing this one.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Cipher Challenge</dc:title>
  <dc:creator>Niblo G.A.</dc:creator>
  <cp:lastModifiedBy>Niblo G.A.</cp:lastModifiedBy>
  <cp:revision>26</cp:revision>
  <dcterms:created xsi:type="dcterms:W3CDTF">2016-09-24T15:10:45Z</dcterms:created>
  <dcterms:modified xsi:type="dcterms:W3CDTF">2016-10-01T20:43:27Z</dcterms:modified>
</cp:coreProperties>
</file>

<file path=docProps/thumbnail.jpeg>
</file>